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258" r:id="rId6"/>
    <p:sldId id="259" r:id="rId7"/>
    <p:sldId id="296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1" r:id="rId19"/>
    <p:sldId id="274" r:id="rId20"/>
    <p:sldId id="294" r:id="rId21"/>
    <p:sldId id="311" r:id="rId22"/>
    <p:sldId id="312" r:id="rId23"/>
    <p:sldId id="313" r:id="rId24"/>
    <p:sldId id="314" r:id="rId25"/>
    <p:sldId id="278" r:id="rId26"/>
  </p:sldIdLst>
  <p:sldSz cx="9144000" cy="51435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All/>
  </p:showPr>
  <p:clrMru>
    <a:srgbClr val="54CCAA"/>
    <a:srgbClr val="DAF2EC"/>
    <a:srgbClr val="FAE1E1"/>
    <a:srgbClr val="285AF2"/>
    <a:srgbClr val="FAE1E3"/>
    <a:srgbClr val="D1DCFA"/>
    <a:srgbClr val="C71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1212" y="-108"/>
      </p:cViewPr>
      <p:guideLst>
        <p:guide orient="horz" pos="193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gs" Target="tags/tag187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2"/>
            <a:ext cx="2133600" cy="273844"/>
          </a:xfrm>
        </p:spPr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2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2"/>
            <a:ext cx="2133600" cy="273844"/>
          </a:xfrm>
        </p:spPr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tags" Target="../tags/tag1.xml"/><Relationship Id="rId3" Type="http://schemas.openxmlformats.org/officeDocument/2006/relationships/image" Target="../media/image12.png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12.xml"/><Relationship Id="rId25" Type="http://schemas.openxmlformats.org/officeDocument/2006/relationships/tags" Target="../tags/tag18.xml"/><Relationship Id="rId24" Type="http://schemas.openxmlformats.org/officeDocument/2006/relationships/tags" Target="../tags/tag17.xml"/><Relationship Id="rId23" Type="http://schemas.openxmlformats.org/officeDocument/2006/relationships/tags" Target="../tags/tag16.xml"/><Relationship Id="rId22" Type="http://schemas.openxmlformats.org/officeDocument/2006/relationships/tags" Target="../tags/tag15.xml"/><Relationship Id="rId21" Type="http://schemas.openxmlformats.org/officeDocument/2006/relationships/tags" Target="../tags/tag14.xml"/><Relationship Id="rId20" Type="http://schemas.openxmlformats.org/officeDocument/2006/relationships/image" Target="../media/image16.png"/><Relationship Id="rId2" Type="http://schemas.openxmlformats.org/officeDocument/2006/relationships/image" Target="../media/image11.png"/><Relationship Id="rId19" Type="http://schemas.openxmlformats.org/officeDocument/2006/relationships/tags" Target="../tags/tag13.xml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image" Target="../media/image15.png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image" Target="../media/image14.png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1" Type="http://schemas.openxmlformats.org/officeDocument/2006/relationships/notesSlide" Target="../notesSlides/notesSlide4.xml"/><Relationship Id="rId20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19" Type="http://schemas.openxmlformats.org/officeDocument/2006/relationships/tags" Target="../tags/tag34.xml"/><Relationship Id="rId18" Type="http://schemas.openxmlformats.org/officeDocument/2006/relationships/tags" Target="../tags/tag33.xml"/><Relationship Id="rId17" Type="http://schemas.openxmlformats.org/officeDocument/2006/relationships/tags" Target="../tags/tag32.xml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image" Target="../media/image25.png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5" Type="http://schemas.openxmlformats.org/officeDocument/2006/relationships/notesSlide" Target="../notesSlides/notesSlide5.xml"/><Relationship Id="rId24" Type="http://schemas.openxmlformats.org/officeDocument/2006/relationships/slideLayout" Target="../slideLayouts/slideLayout12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image" Target="../media/image24.png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0" Type="http://schemas.openxmlformats.org/officeDocument/2006/relationships/notesSlide" Target="../notesSlides/notesSlide6.xml"/><Relationship Id="rId4" Type="http://schemas.openxmlformats.org/officeDocument/2006/relationships/tags" Target="../tags/tag57.xml"/><Relationship Id="rId39" Type="http://schemas.openxmlformats.org/officeDocument/2006/relationships/slideLayout" Target="../slideLayouts/slideLayout12.xml"/><Relationship Id="rId38" Type="http://schemas.openxmlformats.org/officeDocument/2006/relationships/tags" Target="../tags/tag91.xml"/><Relationship Id="rId37" Type="http://schemas.openxmlformats.org/officeDocument/2006/relationships/tags" Target="../tags/tag90.xml"/><Relationship Id="rId36" Type="http://schemas.openxmlformats.org/officeDocument/2006/relationships/tags" Target="../tags/tag89.xml"/><Relationship Id="rId35" Type="http://schemas.openxmlformats.org/officeDocument/2006/relationships/tags" Target="../tags/tag88.xml"/><Relationship Id="rId34" Type="http://schemas.openxmlformats.org/officeDocument/2006/relationships/tags" Target="../tags/tag87.xml"/><Relationship Id="rId33" Type="http://schemas.openxmlformats.org/officeDocument/2006/relationships/tags" Target="../tags/tag86.xml"/><Relationship Id="rId32" Type="http://schemas.openxmlformats.org/officeDocument/2006/relationships/tags" Target="../tags/tag85.xml"/><Relationship Id="rId31" Type="http://schemas.openxmlformats.org/officeDocument/2006/relationships/tags" Target="../tags/tag84.xml"/><Relationship Id="rId30" Type="http://schemas.openxmlformats.org/officeDocument/2006/relationships/tags" Target="../tags/tag83.xml"/><Relationship Id="rId3" Type="http://schemas.openxmlformats.org/officeDocument/2006/relationships/tags" Target="../tags/tag56.xml"/><Relationship Id="rId29" Type="http://schemas.openxmlformats.org/officeDocument/2006/relationships/tags" Target="../tags/tag82.xml"/><Relationship Id="rId28" Type="http://schemas.openxmlformats.org/officeDocument/2006/relationships/tags" Target="../tags/tag81.xml"/><Relationship Id="rId27" Type="http://schemas.openxmlformats.org/officeDocument/2006/relationships/tags" Target="../tags/tag80.xml"/><Relationship Id="rId26" Type="http://schemas.openxmlformats.org/officeDocument/2006/relationships/tags" Target="../tags/tag79.xml"/><Relationship Id="rId25" Type="http://schemas.openxmlformats.org/officeDocument/2006/relationships/tags" Target="../tags/tag78.xml"/><Relationship Id="rId24" Type="http://schemas.openxmlformats.org/officeDocument/2006/relationships/tags" Target="../tags/tag77.xml"/><Relationship Id="rId23" Type="http://schemas.openxmlformats.org/officeDocument/2006/relationships/tags" Target="../tags/tag76.xml"/><Relationship Id="rId22" Type="http://schemas.openxmlformats.org/officeDocument/2006/relationships/tags" Target="../tags/tag75.xml"/><Relationship Id="rId21" Type="http://schemas.openxmlformats.org/officeDocument/2006/relationships/tags" Target="../tags/tag74.xml"/><Relationship Id="rId20" Type="http://schemas.openxmlformats.org/officeDocument/2006/relationships/tags" Target="../tags/tag73.xml"/><Relationship Id="rId2" Type="http://schemas.openxmlformats.org/officeDocument/2006/relationships/image" Target="../media/image24.png"/><Relationship Id="rId19" Type="http://schemas.openxmlformats.org/officeDocument/2006/relationships/tags" Target="../tags/tag72.xml"/><Relationship Id="rId18" Type="http://schemas.openxmlformats.org/officeDocument/2006/relationships/tags" Target="../tags/tag7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2" Type="http://schemas.openxmlformats.org/officeDocument/2006/relationships/notesSlide" Target="../notesSlides/notesSlide8.xml"/><Relationship Id="rId21" Type="http://schemas.openxmlformats.org/officeDocument/2006/relationships/slideLayout" Target="../slideLayouts/slideLayout12.xml"/><Relationship Id="rId20" Type="http://schemas.openxmlformats.org/officeDocument/2006/relationships/image" Target="../media/image24.png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0" Type="http://schemas.openxmlformats.org/officeDocument/2006/relationships/notesSlide" Target="../notesSlides/notesSlide10.xml"/><Relationship Id="rId2" Type="http://schemas.openxmlformats.org/officeDocument/2006/relationships/image" Target="../media/image26.png"/><Relationship Id="rId19" Type="http://schemas.openxmlformats.org/officeDocument/2006/relationships/slideLayout" Target="../slideLayouts/slideLayout12.xml"/><Relationship Id="rId18" Type="http://schemas.openxmlformats.org/officeDocument/2006/relationships/tags" Target="../tags/tag125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image" Target="../media/image29.png"/><Relationship Id="rId7" Type="http://schemas.openxmlformats.org/officeDocument/2006/relationships/tags" Target="../tags/tag127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tags" Target="../tags/tag126.xml"/><Relationship Id="rId3" Type="http://schemas.openxmlformats.org/officeDocument/2006/relationships/image" Target="../media/image28.png"/><Relationship Id="rId22" Type="http://schemas.openxmlformats.org/officeDocument/2006/relationships/notesSlide" Target="../notesSlides/notesSlide12.xml"/><Relationship Id="rId21" Type="http://schemas.openxmlformats.org/officeDocument/2006/relationships/slideLayout" Target="../slideLayouts/slideLayout12.xml"/><Relationship Id="rId20" Type="http://schemas.openxmlformats.org/officeDocument/2006/relationships/tags" Target="../tags/tag138.xml"/><Relationship Id="rId2" Type="http://schemas.openxmlformats.org/officeDocument/2006/relationships/image" Target="../media/image27.png"/><Relationship Id="rId19" Type="http://schemas.openxmlformats.org/officeDocument/2006/relationships/tags" Target="../tags/tag137.xml"/><Relationship Id="rId18" Type="http://schemas.openxmlformats.org/officeDocument/2006/relationships/tags" Target="../tags/tag136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image" Target="../media/image30.png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0" Type="http://schemas.openxmlformats.org/officeDocument/2006/relationships/notesSlide" Target="../notesSlides/notesSlide17.xml"/><Relationship Id="rId3" Type="http://schemas.openxmlformats.org/officeDocument/2006/relationships/image" Target="../media/image24.png"/><Relationship Id="rId29" Type="http://schemas.openxmlformats.org/officeDocument/2006/relationships/slideLayout" Target="../slideLayouts/slideLayout12.xml"/><Relationship Id="rId28" Type="http://schemas.openxmlformats.org/officeDocument/2006/relationships/tags" Target="../tags/tag163.xml"/><Relationship Id="rId27" Type="http://schemas.openxmlformats.org/officeDocument/2006/relationships/tags" Target="../tags/tag162.xml"/><Relationship Id="rId26" Type="http://schemas.openxmlformats.org/officeDocument/2006/relationships/tags" Target="../tags/tag161.xml"/><Relationship Id="rId25" Type="http://schemas.openxmlformats.org/officeDocument/2006/relationships/tags" Target="../tags/tag160.xml"/><Relationship Id="rId24" Type="http://schemas.openxmlformats.org/officeDocument/2006/relationships/tags" Target="../tags/tag159.xml"/><Relationship Id="rId23" Type="http://schemas.openxmlformats.org/officeDocument/2006/relationships/tags" Target="../tags/tag158.xml"/><Relationship Id="rId22" Type="http://schemas.openxmlformats.org/officeDocument/2006/relationships/tags" Target="../tags/tag157.xml"/><Relationship Id="rId21" Type="http://schemas.openxmlformats.org/officeDocument/2006/relationships/tags" Target="../tags/tag156.xml"/><Relationship Id="rId20" Type="http://schemas.openxmlformats.org/officeDocument/2006/relationships/tags" Target="../tags/tag155.xml"/><Relationship Id="rId2" Type="http://schemas.openxmlformats.org/officeDocument/2006/relationships/image" Target="../media/image28.png"/><Relationship Id="rId19" Type="http://schemas.openxmlformats.org/officeDocument/2006/relationships/tags" Target="../tags/tag154.xml"/><Relationship Id="rId18" Type="http://schemas.openxmlformats.org/officeDocument/2006/relationships/tags" Target="../tags/tag153.xml"/><Relationship Id="rId17" Type="http://schemas.openxmlformats.org/officeDocument/2006/relationships/tags" Target="../tags/tag152.xml"/><Relationship Id="rId16" Type="http://schemas.openxmlformats.org/officeDocument/2006/relationships/tags" Target="../tags/tag151.xml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6.png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tags" Target="../tags/tag174.xml"/><Relationship Id="rId7" Type="http://schemas.openxmlformats.org/officeDocument/2006/relationships/tags" Target="../tags/tag173.xml"/><Relationship Id="rId6" Type="http://schemas.openxmlformats.org/officeDocument/2006/relationships/tags" Target="../tags/tag172.xml"/><Relationship Id="rId5" Type="http://schemas.openxmlformats.org/officeDocument/2006/relationships/image" Target="../media/image36.png"/><Relationship Id="rId4" Type="http://schemas.openxmlformats.org/officeDocument/2006/relationships/tags" Target="../tags/tag171.xml"/><Relationship Id="rId3" Type="http://schemas.openxmlformats.org/officeDocument/2006/relationships/image" Target="../media/image24.png"/><Relationship Id="rId22" Type="http://schemas.openxmlformats.org/officeDocument/2006/relationships/notesSlide" Target="../notesSlides/notesSlide21.xml"/><Relationship Id="rId21" Type="http://schemas.openxmlformats.org/officeDocument/2006/relationships/slideLayout" Target="../slideLayouts/slideLayout12.xml"/><Relationship Id="rId20" Type="http://schemas.openxmlformats.org/officeDocument/2006/relationships/tags" Target="../tags/tag186.xml"/><Relationship Id="rId2" Type="http://schemas.openxmlformats.org/officeDocument/2006/relationships/image" Target="../media/image28.png"/><Relationship Id="rId19" Type="http://schemas.openxmlformats.org/officeDocument/2006/relationships/tags" Target="../tags/tag185.xml"/><Relationship Id="rId18" Type="http://schemas.openxmlformats.org/officeDocument/2006/relationships/tags" Target="../tags/tag184.xml"/><Relationship Id="rId17" Type="http://schemas.openxmlformats.org/officeDocument/2006/relationships/tags" Target="../tags/tag183.xml"/><Relationship Id="rId16" Type="http://schemas.openxmlformats.org/officeDocument/2006/relationships/tags" Target="../tags/tag182.xml"/><Relationship Id="rId15" Type="http://schemas.openxmlformats.org/officeDocument/2006/relationships/tags" Target="../tags/tag181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6.png"/><Relationship Id="rId7" Type="http://schemas.openxmlformats.org/officeDocument/2006/relationships/image" Target="../media/image8.png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22.xml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37.png"/><Relationship Id="rId10" Type="http://schemas.openxmlformats.org/officeDocument/2006/relationships/image" Target="../media/image2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165834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31145" y="0"/>
            <a:ext cx="4112854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22782" y="0"/>
            <a:ext cx="4121218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31453" y="2510445"/>
            <a:ext cx="1032283" cy="2254737"/>
          </a:xfrm>
          <a:prstGeom prst="rect">
            <a:avLst/>
          </a:prstGeom>
        </p:spPr>
      </p:pic>
      <p:pic>
        <p:nvPicPr>
          <p:cNvPr id="6" name="Image 4" descr="D:/2024/1宜配/9月份/9-30/图1.png图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85459" y="3134639"/>
            <a:ext cx="1819275" cy="1257300"/>
          </a:xfrm>
          <a:prstGeom prst="rect">
            <a:avLst/>
          </a:prstGeom>
        </p:spPr>
      </p:pic>
      <p:pic>
        <p:nvPicPr>
          <p:cNvPr id="7" name="Image 5" descr="D:/2024/1宜配/9月份/9-30/图2.png图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565034" y="3134639"/>
            <a:ext cx="1819275" cy="1257300"/>
          </a:xfrm>
          <a:prstGeom prst="rect">
            <a:avLst/>
          </a:prstGeom>
        </p:spPr>
      </p:pic>
      <p:pic>
        <p:nvPicPr>
          <p:cNvPr id="8" name="Image 6" descr="D:/2024/1宜配/9月份/9-30/图3.png图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244609" y="3134639"/>
            <a:ext cx="1819275" cy="1257300"/>
          </a:xfrm>
          <a:prstGeom prst="rect">
            <a:avLst/>
          </a:prstGeom>
        </p:spPr>
      </p:pic>
      <p:pic>
        <p:nvPicPr>
          <p:cNvPr id="9" name="Image 7" descr="D:/2024/1宜配/9月份/9-30/图4.png图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924183" y="3134639"/>
            <a:ext cx="1819275" cy="12573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45374" y="3125559"/>
            <a:ext cx="579786" cy="1266381"/>
          </a:xfrm>
          <a:prstGeom prst="rect">
            <a:avLst/>
          </a:prstGeom>
        </p:spPr>
      </p:pic>
      <p:sp>
        <p:nvSpPr>
          <p:cNvPr id="12" name="Text 1"/>
          <p:cNvSpPr/>
          <p:nvPr/>
        </p:nvSpPr>
        <p:spPr>
          <a:xfrm>
            <a:off x="743863" y="1422888"/>
            <a:ext cx="1189355" cy="62293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4050" b="1">
                <a:solidFill>
                  <a:srgbClr val="C7141A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FREY</a:t>
            </a:r>
            <a:endParaRPr lang="en-US" sz="4050"/>
          </a:p>
        </p:txBody>
      </p:sp>
      <p:sp>
        <p:nvSpPr>
          <p:cNvPr id="16" name="Text 3"/>
          <p:cNvSpPr/>
          <p:nvPr/>
        </p:nvSpPr>
        <p:spPr>
          <a:xfrm>
            <a:off x="753388" y="2021777"/>
            <a:ext cx="4286902" cy="4607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zh-CN" altLang="en-US" sz="320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菲尔数据中台项目</a:t>
            </a:r>
            <a:endParaRPr lang="zh-CN" altLang="en-US" sz="320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 advAuto="0"/>
      <p:bldP spid="16" grpId="2" animBg="1" advAuto="0"/>
      <p:bldP spid="2" grpId="3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4112855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121218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08636" y="1722928"/>
            <a:ext cx="1032284" cy="2254738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3949557" y="1209270"/>
            <a:ext cx="588615" cy="588615"/>
          </a:xfrm>
          <a:prstGeom prst="rect">
            <a:avLst/>
          </a:prstGeom>
        </p:spPr>
      </p:pic>
      <p:sp>
        <p:nvSpPr>
          <p:cNvPr id="10" name="Text 2"/>
          <p:cNvSpPr/>
          <p:nvPr>
            <p:custDataLst>
              <p:tags r:id="rId6"/>
            </p:custDataLst>
          </p:nvPr>
        </p:nvSpPr>
        <p:spPr>
          <a:xfrm>
            <a:off x="4010182" y="1240795"/>
            <a:ext cx="476508" cy="5255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1</a:t>
            </a:r>
            <a:endParaRPr lang="en-US" sz="3240"/>
          </a:p>
        </p:txBody>
      </p:sp>
      <p:pic>
        <p:nvPicPr>
          <p:cNvPr id="8" name="Image 5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6520180" y="1926590"/>
            <a:ext cx="588645" cy="588645"/>
          </a:xfrm>
          <a:prstGeom prst="rect">
            <a:avLst/>
          </a:prstGeom>
        </p:spPr>
      </p:pic>
      <p:sp>
        <p:nvSpPr>
          <p:cNvPr id="9" name="Text 1"/>
          <p:cNvSpPr/>
          <p:nvPr>
            <p:custDataLst>
              <p:tags r:id="rId8"/>
            </p:custDataLst>
          </p:nvPr>
        </p:nvSpPr>
        <p:spPr>
          <a:xfrm>
            <a:off x="6581140" y="1958340"/>
            <a:ext cx="476250" cy="5257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5</a:t>
            </a:r>
            <a:endParaRPr lang="en-US" sz="3240"/>
          </a:p>
        </p:txBody>
      </p:sp>
      <p:sp>
        <p:nvSpPr>
          <p:cNvPr id="11" name="Text 3"/>
          <p:cNvSpPr/>
          <p:nvPr>
            <p:custDataLst>
              <p:tags r:id="rId9"/>
            </p:custDataLst>
          </p:nvPr>
        </p:nvSpPr>
        <p:spPr>
          <a:xfrm>
            <a:off x="7204710" y="2075815"/>
            <a:ext cx="1440180" cy="29019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9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解决方案</a:t>
            </a:r>
            <a:r>
              <a:rPr lang="en-US" sz="189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概述</a:t>
            </a:r>
            <a:endParaRPr lang="en-US" sz="189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sp>
        <p:nvSpPr>
          <p:cNvPr id="12" name="Text 4"/>
          <p:cNvSpPr/>
          <p:nvPr>
            <p:custDataLst>
              <p:tags r:id="rId10"/>
            </p:custDataLst>
          </p:nvPr>
        </p:nvSpPr>
        <p:spPr>
          <a:xfrm>
            <a:off x="4644228" y="1360409"/>
            <a:ext cx="960120" cy="29019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9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项目背景</a:t>
            </a:r>
            <a:endParaRPr lang="en-US" sz="189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pic>
        <p:nvPicPr>
          <p:cNvPr id="14" name="Image 7" descr="preencoded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3949557" y="2017059"/>
            <a:ext cx="588615" cy="588615"/>
          </a:xfrm>
          <a:prstGeom prst="rect">
            <a:avLst/>
          </a:prstGeom>
        </p:spPr>
      </p:pic>
      <p:sp>
        <p:nvSpPr>
          <p:cNvPr id="15" name="Text 5"/>
          <p:cNvSpPr/>
          <p:nvPr>
            <p:custDataLst>
              <p:tags r:id="rId13"/>
            </p:custDataLst>
          </p:nvPr>
        </p:nvSpPr>
        <p:spPr>
          <a:xfrm>
            <a:off x="4010182" y="2048584"/>
            <a:ext cx="476508" cy="5255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2</a:t>
            </a:r>
            <a:endParaRPr lang="en-US" sz="3240"/>
          </a:p>
        </p:txBody>
      </p:sp>
      <p:pic>
        <p:nvPicPr>
          <p:cNvPr id="20" name="Image 9" descr="preencoded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3949557" y="2824848"/>
            <a:ext cx="588615" cy="588614"/>
          </a:xfrm>
          <a:prstGeom prst="rect">
            <a:avLst/>
          </a:prstGeom>
        </p:spPr>
      </p:pic>
      <p:sp>
        <p:nvSpPr>
          <p:cNvPr id="21" name="Text 9"/>
          <p:cNvSpPr/>
          <p:nvPr>
            <p:custDataLst>
              <p:tags r:id="rId16"/>
            </p:custDataLst>
          </p:nvPr>
        </p:nvSpPr>
        <p:spPr>
          <a:xfrm>
            <a:off x="4010182" y="2856373"/>
            <a:ext cx="476508" cy="5255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3</a:t>
            </a:r>
            <a:endParaRPr lang="en-US" sz="3240"/>
          </a:p>
        </p:txBody>
      </p:sp>
      <p:sp>
        <p:nvSpPr>
          <p:cNvPr id="34" name="Text 19"/>
          <p:cNvSpPr/>
          <p:nvPr>
            <p:custDataLst>
              <p:tags r:id="rId17"/>
            </p:custDataLst>
          </p:nvPr>
        </p:nvSpPr>
        <p:spPr>
          <a:xfrm>
            <a:off x="4643593" y="2166904"/>
            <a:ext cx="1463542" cy="28892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9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项目范围</a:t>
            </a:r>
            <a:endParaRPr lang="en-US" sz="189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sp>
        <p:nvSpPr>
          <p:cNvPr id="35" name="Text 20"/>
          <p:cNvSpPr/>
          <p:nvPr/>
        </p:nvSpPr>
        <p:spPr>
          <a:xfrm>
            <a:off x="709846" y="1772351"/>
            <a:ext cx="1291590" cy="692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4500" b="1">
                <a:solidFill>
                  <a:srgbClr val="FFFFFF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目 录</a:t>
            </a:r>
            <a:endParaRPr lang="en-US" sz="4500" b="1">
              <a:solidFill>
                <a:srgbClr val="FFFFFF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sp>
        <p:nvSpPr>
          <p:cNvPr id="36" name="Text 21"/>
          <p:cNvSpPr/>
          <p:nvPr>
            <p:custDataLst>
              <p:tags r:id="rId18"/>
            </p:custDataLst>
          </p:nvPr>
        </p:nvSpPr>
        <p:spPr>
          <a:xfrm>
            <a:off x="4642323" y="2974693"/>
            <a:ext cx="1705418" cy="28892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9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项目目标</a:t>
            </a:r>
            <a:endParaRPr lang="en-US" sz="189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pic>
        <p:nvPicPr>
          <p:cNvPr id="6" name="Image 10" descr="preencoded.png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rcRect/>
          <a:stretch>
            <a:fillRect/>
          </a:stretch>
        </p:blipFill>
        <p:spPr>
          <a:xfrm>
            <a:off x="6516227" y="1176457"/>
            <a:ext cx="588615" cy="588614"/>
          </a:xfrm>
          <a:prstGeom prst="rect">
            <a:avLst/>
          </a:prstGeom>
        </p:spPr>
      </p:pic>
      <p:sp>
        <p:nvSpPr>
          <p:cNvPr id="17" name="Text 11"/>
          <p:cNvSpPr/>
          <p:nvPr>
            <p:custDataLst>
              <p:tags r:id="rId21"/>
            </p:custDataLst>
          </p:nvPr>
        </p:nvSpPr>
        <p:spPr>
          <a:xfrm>
            <a:off x="6576852" y="1207982"/>
            <a:ext cx="476508" cy="5255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4</a:t>
            </a:r>
            <a:endParaRPr lang="en-US" sz="3240"/>
          </a:p>
        </p:txBody>
      </p:sp>
      <p:sp>
        <p:nvSpPr>
          <p:cNvPr id="18" name="Text 14"/>
          <p:cNvSpPr/>
          <p:nvPr>
            <p:custDataLst>
              <p:tags r:id="rId22"/>
            </p:custDataLst>
          </p:nvPr>
        </p:nvSpPr>
        <p:spPr>
          <a:xfrm>
            <a:off x="7205373" y="1325667"/>
            <a:ext cx="960120" cy="29019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9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整体规划</a:t>
            </a:r>
            <a:endParaRPr lang="en-US" sz="189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pic>
        <p:nvPicPr>
          <p:cNvPr id="16" name="Image 5" descr="preencoded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6503670" y="2771140"/>
            <a:ext cx="588645" cy="588645"/>
          </a:xfrm>
          <a:prstGeom prst="rect">
            <a:avLst/>
          </a:prstGeom>
        </p:spPr>
      </p:pic>
      <p:sp>
        <p:nvSpPr>
          <p:cNvPr id="19" name="Text 1"/>
          <p:cNvSpPr/>
          <p:nvPr>
            <p:custDataLst>
              <p:tags r:id="rId24"/>
            </p:custDataLst>
          </p:nvPr>
        </p:nvSpPr>
        <p:spPr>
          <a:xfrm>
            <a:off x="6564630" y="2802890"/>
            <a:ext cx="476250" cy="5257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6</a:t>
            </a:r>
            <a:endParaRPr lang="en-US" sz="3240"/>
          </a:p>
        </p:txBody>
      </p:sp>
      <p:sp>
        <p:nvSpPr>
          <p:cNvPr id="22" name="Text 3"/>
          <p:cNvSpPr/>
          <p:nvPr>
            <p:custDataLst>
              <p:tags r:id="rId25"/>
            </p:custDataLst>
          </p:nvPr>
        </p:nvSpPr>
        <p:spPr>
          <a:xfrm>
            <a:off x="7203440" y="2920365"/>
            <a:ext cx="1680210" cy="29019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9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预期成果与效益</a:t>
            </a:r>
            <a:endParaRPr lang="en-US" sz="189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1" animBg="1" advAuto="0"/>
      <p:bldP spid="4" grpId="3" bldLvl="0" animBg="1" advAuto="0"/>
      <p:bldP spid="3" grpId="4" animBg="1" advAuto="0"/>
      <p:bldP spid="12" grpId="5" animBg="1" advAuto="0"/>
      <p:bldP spid="10" grpId="6" animBg="1" advAuto="0"/>
      <p:bldP spid="7" grpId="8" bldLvl="0" animBg="1" advAuto="0"/>
      <p:bldP spid="34" grpId="9" animBg="1" advAuto="0"/>
      <p:bldP spid="15" grpId="11" animBg="1" advAuto="0"/>
      <p:bldP spid="14" grpId="12" bldLvl="0" animBg="1" advAuto="0"/>
      <p:bldP spid="21" grpId="13" animBg="1" advAuto="0"/>
      <p:bldP spid="36" grpId="14" animBg="1" advAuto="0"/>
      <p:bldP spid="20" grpId="16" bldLvl="0" animBg="1" advAuto="0"/>
      <p:bldP spid="17" grpId="17" animBg="1" advAuto="0"/>
      <p:bldP spid="18" grpId="18" animBg="1" advAuto="0"/>
      <p:bldP spid="6" grpId="20" bldLvl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807059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573" y="807059"/>
            <a:ext cx="2819426" cy="3514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8840" y="807059"/>
            <a:ext cx="2825160" cy="351492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9245" y="1786176"/>
            <a:ext cx="707648" cy="1545658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5054" y="1814378"/>
            <a:ext cx="788402" cy="7884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553" y="184947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1</a:t>
            </a:r>
            <a:endParaRPr lang="en-US" sz="405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2252" y="2552275"/>
            <a:ext cx="436166" cy="6624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54945" y="681545"/>
            <a:ext cx="1071698" cy="1122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831519" y="1777490"/>
            <a:ext cx="1508760" cy="4559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项目背景</a:t>
            </a:r>
            <a:endParaRPr 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2" animBg="1" advAuto="0"/>
      <p:bldP spid="13" grpId="3" animBg="1" advAuto="0"/>
      <p:bldP spid="3" grpId="4" bldLvl="0" animBg="1" advAuto="0"/>
      <p:bldP spid="8" grpId="5" bldLvl="0" animBg="1" advAuto="0"/>
      <p:bldP spid="2" grpId="6" bldLvl="0" animBg="1" advAuto="0"/>
      <p:bldP spid="4" grpId="7" bldLvl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bg52"/>
          <p:cNvPicPr>
            <a:picLocks noChangeAspect="1"/>
          </p:cNvPicPr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195580"/>
            <a:ext cx="9144000" cy="647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9715" y="356114"/>
            <a:ext cx="73860" cy="31239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61866" y="347212"/>
            <a:ext cx="8407163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阿里妈妈数黑体" charset="-122"/>
              </a:rPr>
              <a:t>1.菲尔公司在汽车后市场深耕20年，有许多供应链资</a:t>
            </a:r>
            <a:r>
              <a:rPr lang="zh-CN" alt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阿里妈妈数黑体" charset="-122"/>
              </a:rPr>
              <a:t>无法有效利用</a:t>
            </a:r>
            <a:endParaRPr lang="zh-CN" altLang="en-US" sz="1865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阿里妈妈数黑体" charset="-122"/>
            </a:endParaRPr>
          </a:p>
        </p:txBody>
      </p:sp>
      <p:sp>
        <p:nvSpPr>
          <p:cNvPr id="27" name="矩形 26"/>
          <p:cNvSpPr/>
          <p:nvPr>
            <p:custDataLst>
              <p:tags r:id="rId3"/>
            </p:custDataLst>
          </p:nvPr>
        </p:nvSpPr>
        <p:spPr>
          <a:xfrm>
            <a:off x="1534795" y="2404745"/>
            <a:ext cx="6708775" cy="10248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3200">
              <a:solidFill>
                <a:schemeClr val="tx1"/>
              </a:solidFill>
            </a:endParaRPr>
          </a:p>
        </p:txBody>
      </p:sp>
      <p:sp>
        <p:nvSpPr>
          <p:cNvPr id="10" name="Text 1"/>
          <p:cNvSpPr/>
          <p:nvPr>
            <p:custDataLst>
              <p:tags r:id="rId4"/>
            </p:custDataLst>
          </p:nvPr>
        </p:nvSpPr>
        <p:spPr>
          <a:xfrm>
            <a:off x="2412365" y="2511425"/>
            <a:ext cx="3923665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花了大量精力整理目录，利用效率很低</a:t>
            </a:r>
            <a:endParaRPr lang="zh-CN" altLang="en-US" sz="1400" b="1">
              <a:solidFill>
                <a:schemeClr val="bg1"/>
              </a:solidFill>
              <a:latin typeface="阿里妈妈数黑体" charset="-122"/>
              <a:ea typeface="阿里妈妈数黑体" charset="-122"/>
              <a:cs typeface="OPPOSans B" pitchFamily="34" charset="-120"/>
            </a:endParaRPr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1549400" y="1146810"/>
            <a:ext cx="6708775" cy="10248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3200">
              <a:solidFill>
                <a:schemeClr val="tx1"/>
              </a:solidFill>
            </a:endParaRPr>
          </a:p>
        </p:txBody>
      </p:sp>
      <p:sp>
        <p:nvSpPr>
          <p:cNvPr id="12" name="Text 3"/>
          <p:cNvSpPr/>
          <p:nvPr>
            <p:custDataLst>
              <p:tags r:id="rId6"/>
            </p:custDataLst>
          </p:nvPr>
        </p:nvSpPr>
        <p:spPr>
          <a:xfrm>
            <a:off x="2418080" y="1267460"/>
            <a:ext cx="307721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rPr>
              <a:t>供应商产品无法高效的开发</a:t>
            </a:r>
            <a:endParaRPr lang="zh-CN" altLang="en-US" sz="1400" b="1">
              <a:solidFill>
                <a:schemeClr val="bg1"/>
              </a:solidFill>
              <a:latin typeface="阿里妈妈数黑体" charset="-122"/>
              <a:ea typeface="阿里妈妈数黑体" charset="-122"/>
              <a:cs typeface="微软雅黑" panose="020B0503020204020204" charset="-122"/>
            </a:endParaRPr>
          </a:p>
        </p:txBody>
      </p:sp>
      <p:sp>
        <p:nvSpPr>
          <p:cNvPr id="13" name="Text 4"/>
          <p:cNvSpPr/>
          <p:nvPr>
            <p:custDataLst>
              <p:tags r:id="rId7"/>
            </p:custDataLst>
          </p:nvPr>
        </p:nvSpPr>
        <p:spPr>
          <a:xfrm>
            <a:off x="2412365" y="1725295"/>
            <a:ext cx="5309870" cy="6991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rPr>
              <a:t>供应商经常会发送新开发/推荐的产品，菲尔无法高效的追踪开发产品</a:t>
            </a: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rPr>
              <a:t>。</a:t>
            </a:r>
            <a:endParaRPr lang="zh-CN" altLang="en-US" sz="108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0"/>
            </a:endParaRPr>
          </a:p>
        </p:txBody>
      </p:sp>
      <p:sp>
        <p:nvSpPr>
          <p:cNvPr id="14" name="Text 5"/>
          <p:cNvSpPr/>
          <p:nvPr>
            <p:custDataLst>
              <p:tags r:id="rId8"/>
            </p:custDataLst>
          </p:nvPr>
        </p:nvSpPr>
        <p:spPr>
          <a:xfrm>
            <a:off x="2412365" y="2917825"/>
            <a:ext cx="5224780" cy="6991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30000"/>
              </a:lnSpc>
              <a:buNone/>
            </a:pP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POSans B" pitchFamily="34" charset="-120"/>
                <a:sym typeface="+mn-ea"/>
              </a:rPr>
              <a:t>花了大量精力整理目录，人工每次不断在加工，</a:t>
            </a: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rPr>
              <a:t>却没有获得应该的价值。</a:t>
            </a:r>
            <a:endParaRPr lang="zh-CN" altLang="en-US" sz="108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0"/>
            </a:endParaRP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1534795" y="3662680"/>
            <a:ext cx="6708775" cy="10248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3200">
              <a:solidFill>
                <a:schemeClr val="tx1"/>
              </a:solidFill>
            </a:endParaRPr>
          </a:p>
        </p:txBody>
      </p:sp>
      <p:sp>
        <p:nvSpPr>
          <p:cNvPr id="11" name="Text 2"/>
          <p:cNvSpPr/>
          <p:nvPr>
            <p:custDataLst>
              <p:tags r:id="rId10"/>
            </p:custDataLst>
          </p:nvPr>
        </p:nvSpPr>
        <p:spPr>
          <a:xfrm>
            <a:off x="2412365" y="3789045"/>
            <a:ext cx="2051685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销售需求和供应链脱节</a:t>
            </a:r>
            <a:endParaRPr lang="zh-CN" altLang="en-US" sz="1400" b="1">
              <a:solidFill>
                <a:schemeClr val="bg1"/>
              </a:solidFill>
              <a:latin typeface="阿里妈妈数黑体" charset="-122"/>
              <a:ea typeface="阿里妈妈数黑体" charset="-122"/>
              <a:cs typeface="OPPOSans B" pitchFamily="34" charset="-120"/>
            </a:endParaRPr>
          </a:p>
        </p:txBody>
      </p:sp>
      <p:sp>
        <p:nvSpPr>
          <p:cNvPr id="15" name="Text 6"/>
          <p:cNvSpPr/>
          <p:nvPr>
            <p:custDataLst>
              <p:tags r:id="rId11"/>
            </p:custDataLst>
          </p:nvPr>
        </p:nvSpPr>
        <p:spPr>
          <a:xfrm>
            <a:off x="2412365" y="4195445"/>
            <a:ext cx="5225415" cy="6991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已经收集市场的需求，</a:t>
            </a: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却</a:t>
            </a:r>
            <a:r>
              <a:rPr 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无法很好的供应链数据发生化学反应，导致业务积极性下降</a:t>
            </a: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08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椭圆 31"/>
          <p:cNvSpPr/>
          <p:nvPr>
            <p:custDataLst>
              <p:tags r:id="rId12"/>
            </p:custDataLst>
          </p:nvPr>
        </p:nvSpPr>
        <p:spPr>
          <a:xfrm>
            <a:off x="652145" y="1037590"/>
            <a:ext cx="1400175" cy="3763645"/>
          </a:xfrm>
          <a:prstGeom prst="ellipse">
            <a:avLst/>
          </a:prstGeom>
          <a:gradFill>
            <a:gsLst>
              <a:gs pos="48000">
                <a:schemeClr val="bg1">
                  <a:alpha val="0"/>
                </a:schemeClr>
              </a:gs>
              <a:gs pos="6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>
              <a:ln>
                <a:noFill/>
              </a:ln>
              <a:effectLst/>
            </a:endParaRPr>
          </a:p>
        </p:txBody>
      </p:sp>
      <p:pic>
        <p:nvPicPr>
          <p:cNvPr id="33" name="图片 32" descr="五角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33755" y="1264285"/>
            <a:ext cx="859790" cy="790575"/>
          </a:xfrm>
          <a:prstGeom prst="rect">
            <a:avLst/>
          </a:prstGeom>
        </p:spPr>
      </p:pic>
      <p:pic>
        <p:nvPicPr>
          <p:cNvPr id="34" name="图片 33" descr="五角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28040" y="2521585"/>
            <a:ext cx="859790" cy="790575"/>
          </a:xfrm>
          <a:prstGeom prst="rect">
            <a:avLst/>
          </a:prstGeom>
        </p:spPr>
      </p:pic>
      <p:pic>
        <p:nvPicPr>
          <p:cNvPr id="35" name="图片 34" descr="五角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33755" y="3717290"/>
            <a:ext cx="859790" cy="790575"/>
          </a:xfrm>
          <a:prstGeom prst="rect">
            <a:avLst/>
          </a:prstGeom>
        </p:spPr>
      </p:pic>
      <p:sp>
        <p:nvSpPr>
          <p:cNvPr id="36" name="Text 2"/>
          <p:cNvSpPr/>
          <p:nvPr>
            <p:custDataLst>
              <p:tags r:id="rId17"/>
            </p:custDataLst>
          </p:nvPr>
        </p:nvSpPr>
        <p:spPr>
          <a:xfrm>
            <a:off x="926218" y="129702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1</a:t>
            </a:r>
            <a:endParaRPr lang="en-US" sz="4050" b="1" i="1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-122"/>
              <a:cs typeface="Segoe UI" panose="020B0502040204020203" pitchFamily="34" charset="-120"/>
            </a:endParaRPr>
          </a:p>
        </p:txBody>
      </p:sp>
      <p:sp>
        <p:nvSpPr>
          <p:cNvPr id="37" name="Text 2"/>
          <p:cNvSpPr/>
          <p:nvPr>
            <p:custDataLst>
              <p:tags r:id="rId18"/>
            </p:custDataLst>
          </p:nvPr>
        </p:nvSpPr>
        <p:spPr>
          <a:xfrm>
            <a:off x="959238" y="2557502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2</a:t>
            </a:r>
            <a:endParaRPr lang="en-US" sz="4050" b="1" i="1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-122"/>
              <a:cs typeface="Segoe UI" panose="020B0502040204020203" pitchFamily="34" charset="-120"/>
            </a:endParaRPr>
          </a:p>
        </p:txBody>
      </p:sp>
      <p:sp>
        <p:nvSpPr>
          <p:cNvPr id="38" name="Text 2"/>
          <p:cNvSpPr/>
          <p:nvPr>
            <p:custDataLst>
              <p:tags r:id="rId19"/>
            </p:custDataLst>
          </p:nvPr>
        </p:nvSpPr>
        <p:spPr>
          <a:xfrm>
            <a:off x="959238" y="372399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3</a:t>
            </a:r>
            <a:endParaRPr lang="en-US" sz="4050" b="1" i="1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r"/>
      </p:transition>
    </mc:Choice>
    <mc:Fallback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3" animBg="1" advAuto="0"/>
      <p:bldP spid="14" grpId="9" animBg="1" advAuto="0"/>
      <p:bldP spid="36" grpId="2" animBg="1" advAuto="0"/>
      <p:bldP spid="37" grpId="2" animBg="1" advAuto="0"/>
      <p:bldP spid="38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20000"/>
            <a:alphaModFix amt="20000"/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195580"/>
            <a:ext cx="9144000" cy="647700"/>
            <a:chOff x="0" y="308"/>
            <a:chExt cx="14400" cy="1020"/>
          </a:xfrm>
        </p:grpSpPr>
        <p:sp>
          <p:nvSpPr>
            <p:cNvPr id="19" name="矩形 18"/>
            <p:cNvSpPr/>
            <p:nvPr/>
          </p:nvSpPr>
          <p:spPr>
            <a:xfrm>
              <a:off x="0" y="308"/>
              <a:ext cx="14400" cy="1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pic>
          <p:nvPicPr>
            <p:cNvPr id="4" name="Image 2" descr="preencoded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46" y="561"/>
              <a:ext cx="116" cy="492"/>
            </a:xfrm>
            <a:prstGeom prst="rect">
              <a:avLst/>
            </a:prstGeom>
          </p:spPr>
        </p:pic>
        <p:sp>
          <p:nvSpPr>
            <p:cNvPr id="5" name="Text 0"/>
            <p:cNvSpPr/>
            <p:nvPr/>
          </p:nvSpPr>
          <p:spPr>
            <a:xfrm>
              <a:off x="727" y="547"/>
              <a:ext cx="13240" cy="495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865" b="1">
                  <a:solidFill>
                    <a:srgbClr val="262626"/>
                  </a:solidFill>
                  <a:latin typeface="阿里妈妈数黑体" charset="-122"/>
                  <a:ea typeface="阿里妈妈数黑体" charset="-122"/>
                  <a:cs typeface="阿里妈妈数黑体" charset="-122"/>
                </a:rPr>
                <a:t>2.朝着百年百亿目标，需要朝着大客户横向件业务的探索</a:t>
              </a:r>
              <a:endPara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阿里妈妈数黑体" charset="-122"/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3"/>
            </p:custDataLst>
          </p:nvPr>
        </p:nvGrpSpPr>
        <p:grpSpPr>
          <a:xfrm>
            <a:off x="293619" y="1465580"/>
            <a:ext cx="2465841" cy="2609850"/>
            <a:chOff x="346" y="2308"/>
            <a:chExt cx="3883" cy="4110"/>
          </a:xfrm>
        </p:grpSpPr>
        <p:grpSp>
          <p:nvGrpSpPr>
            <p:cNvPr id="25" name="组合 24"/>
            <p:cNvGrpSpPr/>
            <p:nvPr>
              <p:custDataLst>
                <p:tags r:id="rId4"/>
              </p:custDataLst>
            </p:nvPr>
          </p:nvGrpSpPr>
          <p:grpSpPr>
            <a:xfrm>
              <a:off x="347" y="2308"/>
              <a:ext cx="3883" cy="942"/>
              <a:chOff x="346" y="2195"/>
              <a:chExt cx="4056" cy="942"/>
            </a:xfrm>
          </p:grpSpPr>
          <p:sp>
            <p:nvSpPr>
              <p:cNvPr id="22" name="圆角矩形 21"/>
              <p:cNvSpPr/>
              <p:nvPr>
                <p:custDataLst>
                  <p:tags r:id="rId5"/>
                </p:custDataLst>
              </p:nvPr>
            </p:nvSpPr>
            <p:spPr>
              <a:xfrm>
                <a:off x="346" y="2195"/>
                <a:ext cx="4056" cy="794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>
                  <a:solidFill>
                    <a:srgbClr val="C7141A"/>
                  </a:solidFill>
                </a:endParaRPr>
              </a:p>
            </p:txBody>
          </p:sp>
          <p:sp>
            <p:nvSpPr>
              <p:cNvPr id="24" name="等腰三角形 23"/>
              <p:cNvSpPr/>
              <p:nvPr>
                <p:custDataLst>
                  <p:tags r:id="rId6"/>
                </p:custDataLst>
              </p:nvPr>
            </p:nvSpPr>
            <p:spPr>
              <a:xfrm rot="10800000">
                <a:off x="623" y="2989"/>
                <a:ext cx="320" cy="148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6" name="矩形 25"/>
            <p:cNvSpPr/>
            <p:nvPr>
              <p:custDataLst>
                <p:tags r:id="rId7"/>
              </p:custDataLst>
            </p:nvPr>
          </p:nvSpPr>
          <p:spPr>
            <a:xfrm>
              <a:off x="346" y="3483"/>
              <a:ext cx="3882" cy="2935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7141A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Text 3"/>
            <p:cNvSpPr/>
            <p:nvPr>
              <p:custDataLst>
                <p:tags r:id="rId8"/>
              </p:custDataLst>
            </p:nvPr>
          </p:nvSpPr>
          <p:spPr>
            <a:xfrm>
              <a:off x="672" y="2385"/>
              <a:ext cx="3231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zh-CN" alt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无法产生资源应该的价值</a:t>
              </a:r>
              <a:endParaRPr lang="zh-CN" alt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  <p:sp>
          <p:nvSpPr>
            <p:cNvPr id="13" name="Text 4"/>
            <p:cNvSpPr/>
            <p:nvPr>
              <p:custDataLst>
                <p:tags r:id="rId9"/>
              </p:custDataLst>
            </p:nvPr>
          </p:nvSpPr>
          <p:spPr>
            <a:xfrm>
              <a:off x="630" y="4277"/>
              <a:ext cx="3315" cy="150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FREY供应链非常熟悉</a:t>
              </a:r>
              <a:endParaRPr lang="en-US" sz="108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中国顶级供应商</a:t>
              </a:r>
              <a:endParaRPr lang="en-US" sz="108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品质</a:t>
              </a:r>
              <a:r>
                <a:rPr lang="zh-CN" alt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、</a:t>
              </a: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性价比</a:t>
              </a:r>
              <a:r>
                <a:rPr lang="zh-CN" alt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、</a:t>
              </a: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市场地位情况</a:t>
              </a:r>
              <a:endParaRPr lang="en-US" sz="108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10"/>
            </p:custDataLst>
          </p:nvPr>
        </p:nvGrpSpPr>
        <p:grpSpPr>
          <a:xfrm>
            <a:off x="3339080" y="1465580"/>
            <a:ext cx="2465841" cy="2609850"/>
            <a:chOff x="346" y="2308"/>
            <a:chExt cx="3883" cy="4110"/>
          </a:xfrm>
        </p:grpSpPr>
        <p:grpSp>
          <p:nvGrpSpPr>
            <p:cNvPr id="37" name="组合 36"/>
            <p:cNvGrpSpPr/>
            <p:nvPr>
              <p:custDataLst>
                <p:tags r:id="rId11"/>
              </p:custDataLst>
            </p:nvPr>
          </p:nvGrpSpPr>
          <p:grpSpPr>
            <a:xfrm>
              <a:off x="347" y="2308"/>
              <a:ext cx="3883" cy="942"/>
              <a:chOff x="346" y="2195"/>
              <a:chExt cx="4056" cy="942"/>
            </a:xfrm>
          </p:grpSpPr>
          <p:sp>
            <p:nvSpPr>
              <p:cNvPr id="38" name="圆角矩形 37"/>
              <p:cNvSpPr/>
              <p:nvPr>
                <p:custDataLst>
                  <p:tags r:id="rId12"/>
                </p:custDataLst>
              </p:nvPr>
            </p:nvSpPr>
            <p:spPr>
              <a:xfrm>
                <a:off x="346" y="2195"/>
                <a:ext cx="4056" cy="794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>
                  <a:solidFill>
                    <a:srgbClr val="C7141A"/>
                  </a:solidFill>
                </a:endParaRPr>
              </a:p>
            </p:txBody>
          </p:sp>
          <p:sp>
            <p:nvSpPr>
              <p:cNvPr id="39" name="等腰三角形 38"/>
              <p:cNvSpPr/>
              <p:nvPr>
                <p:custDataLst>
                  <p:tags r:id="rId13"/>
                </p:custDataLst>
              </p:nvPr>
            </p:nvSpPr>
            <p:spPr>
              <a:xfrm rot="10800000">
                <a:off x="623" y="2989"/>
                <a:ext cx="320" cy="148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1" name="矩形 40"/>
            <p:cNvSpPr/>
            <p:nvPr>
              <p:custDataLst>
                <p:tags r:id="rId14"/>
              </p:custDataLst>
            </p:nvPr>
          </p:nvSpPr>
          <p:spPr>
            <a:xfrm>
              <a:off x="346" y="3483"/>
              <a:ext cx="3882" cy="2935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7141A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Text 3"/>
            <p:cNvSpPr/>
            <p:nvPr>
              <p:custDataLst>
                <p:tags r:id="rId15"/>
              </p:custDataLst>
            </p:nvPr>
          </p:nvSpPr>
          <p:spPr>
            <a:xfrm>
              <a:off x="672" y="2385"/>
              <a:ext cx="3231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zh-CN" alt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没有工具快速帮助</a:t>
              </a:r>
              <a:endParaRPr lang="zh-CN" alt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  <a:p>
              <a:pPr marL="0" indent="0" algn="ctr">
                <a:lnSpc>
                  <a:spcPct val="100000"/>
                </a:lnSpc>
                <a:buNone/>
              </a:pPr>
              <a:r>
                <a:rPr lang="zh-CN" alt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开发供应商产品</a:t>
              </a:r>
              <a:endParaRPr lang="zh-CN" alt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  <p:sp>
          <p:nvSpPr>
            <p:cNvPr id="43" name="Text 4"/>
            <p:cNvSpPr/>
            <p:nvPr>
              <p:custDataLst>
                <p:tags r:id="rId16"/>
              </p:custDataLst>
            </p:nvPr>
          </p:nvSpPr>
          <p:spPr>
            <a:xfrm>
              <a:off x="630" y="4277"/>
              <a:ext cx="3315" cy="150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基于供应商目录快速完成 奔驰、宝马、大众、奥迪、保时捷等车型件的快速开发</a:t>
              </a:r>
              <a:endParaRPr lang="en-US" sz="108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17"/>
            </p:custDataLst>
          </p:nvPr>
        </p:nvGrpSpPr>
        <p:grpSpPr>
          <a:xfrm>
            <a:off x="6372474" y="1465580"/>
            <a:ext cx="2467746" cy="2609850"/>
            <a:chOff x="346" y="2308"/>
            <a:chExt cx="3886" cy="4110"/>
          </a:xfrm>
        </p:grpSpPr>
        <p:grpSp>
          <p:nvGrpSpPr>
            <p:cNvPr id="45" name="组合 44"/>
            <p:cNvGrpSpPr/>
            <p:nvPr>
              <p:custDataLst>
                <p:tags r:id="rId18"/>
              </p:custDataLst>
            </p:nvPr>
          </p:nvGrpSpPr>
          <p:grpSpPr>
            <a:xfrm>
              <a:off x="347" y="2308"/>
              <a:ext cx="3883" cy="942"/>
              <a:chOff x="346" y="2195"/>
              <a:chExt cx="4056" cy="942"/>
            </a:xfrm>
          </p:grpSpPr>
          <p:sp>
            <p:nvSpPr>
              <p:cNvPr id="46" name="圆角矩形 45"/>
              <p:cNvSpPr/>
              <p:nvPr>
                <p:custDataLst>
                  <p:tags r:id="rId19"/>
                </p:custDataLst>
              </p:nvPr>
            </p:nvSpPr>
            <p:spPr>
              <a:xfrm>
                <a:off x="346" y="2195"/>
                <a:ext cx="4056" cy="794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>
                  <a:solidFill>
                    <a:srgbClr val="C7141A"/>
                  </a:solidFill>
                </a:endParaRPr>
              </a:p>
            </p:txBody>
          </p:sp>
          <p:sp>
            <p:nvSpPr>
              <p:cNvPr id="47" name="等腰三角形 46"/>
              <p:cNvSpPr/>
              <p:nvPr>
                <p:custDataLst>
                  <p:tags r:id="rId20"/>
                </p:custDataLst>
              </p:nvPr>
            </p:nvSpPr>
            <p:spPr>
              <a:xfrm rot="10800000">
                <a:off x="623" y="2989"/>
                <a:ext cx="320" cy="148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8" name="矩形 47"/>
            <p:cNvSpPr/>
            <p:nvPr>
              <p:custDataLst>
                <p:tags r:id="rId21"/>
              </p:custDataLst>
            </p:nvPr>
          </p:nvSpPr>
          <p:spPr>
            <a:xfrm>
              <a:off x="346" y="3483"/>
              <a:ext cx="3882" cy="2935"/>
            </a:xfrm>
            <a:prstGeom prst="rect">
              <a:avLst/>
            </a:prstGeom>
            <a:solidFill>
              <a:schemeClr val="bg1"/>
            </a:solidFill>
            <a:ln w="12700" cmpd="sng">
              <a:solidFill>
                <a:srgbClr val="C7141A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Text 3"/>
            <p:cNvSpPr/>
            <p:nvPr>
              <p:custDataLst>
                <p:tags r:id="rId22"/>
              </p:custDataLst>
            </p:nvPr>
          </p:nvSpPr>
          <p:spPr>
            <a:xfrm>
              <a:off x="672" y="2385"/>
              <a:ext cx="356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zh-CN" alt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需要给业务提供数据的支撑</a:t>
              </a:r>
              <a:endParaRPr lang="zh-CN" alt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  <p:sp>
          <p:nvSpPr>
            <p:cNvPr id="50" name="Text 4"/>
            <p:cNvSpPr/>
            <p:nvPr>
              <p:custDataLst>
                <p:tags r:id="rId23"/>
              </p:custDataLst>
            </p:nvPr>
          </p:nvSpPr>
          <p:spPr>
            <a:xfrm>
              <a:off x="630" y="4277"/>
              <a:ext cx="3315" cy="150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基于供应商目录快速生成</a:t>
              </a:r>
              <a:endParaRPr lang="en-US" sz="108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108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对应横向件的产品解决方案</a:t>
              </a:r>
              <a:endParaRPr lang="en-US" sz="108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r"/>
      </p:transition>
    </mc:Choice>
    <mc:Fallback>
      <p:transition spd="slow">
        <p:push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1079744" y="2763732"/>
            <a:ext cx="643578" cy="69923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01</a:t>
            </a:r>
            <a:endParaRPr lang="en-US" sz="1350"/>
          </a:p>
        </p:txBody>
      </p:sp>
      <p:grpSp>
        <p:nvGrpSpPr>
          <p:cNvPr id="26" name="组合 25"/>
          <p:cNvGrpSpPr/>
          <p:nvPr/>
        </p:nvGrpSpPr>
        <p:grpSpPr>
          <a:xfrm>
            <a:off x="0" y="267335"/>
            <a:ext cx="9144000" cy="647700"/>
            <a:chOff x="0" y="308"/>
            <a:chExt cx="14400" cy="1020"/>
          </a:xfrm>
        </p:grpSpPr>
        <p:sp>
          <p:nvSpPr>
            <p:cNvPr id="27" name="矩形 26"/>
            <p:cNvSpPr/>
            <p:nvPr/>
          </p:nvSpPr>
          <p:spPr>
            <a:xfrm>
              <a:off x="0" y="308"/>
              <a:ext cx="14400" cy="1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pic>
          <p:nvPicPr>
            <p:cNvPr id="28" name="Image 2" descr="preencoded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46" y="561"/>
              <a:ext cx="116" cy="492"/>
            </a:xfrm>
            <a:prstGeom prst="rect">
              <a:avLst/>
            </a:prstGeom>
          </p:spPr>
        </p:pic>
        <p:sp>
          <p:nvSpPr>
            <p:cNvPr id="29" name="Text 0"/>
            <p:cNvSpPr/>
            <p:nvPr/>
          </p:nvSpPr>
          <p:spPr>
            <a:xfrm>
              <a:off x="727" y="547"/>
              <a:ext cx="13240" cy="495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865" b="1">
                  <a:solidFill>
                    <a:srgbClr val="262626"/>
                  </a:solidFill>
                  <a:latin typeface="阿里妈妈数黑体" charset="-122"/>
                  <a:ea typeface="阿里妈妈数黑体" charset="-122"/>
                  <a:cs typeface="阿里妈妈数黑体" charset="-122"/>
                  <a:sym typeface="+mn-ea"/>
                </a:rPr>
                <a:t>3. 经过现场调研发现目前数据处理的过程比较落后</a:t>
              </a:r>
              <a:endPara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阿里妈妈数黑体" charset="-122"/>
              </a:endParaRPr>
            </a:p>
          </p:txBody>
        </p:sp>
      </p:grpSp>
      <p:sp>
        <p:nvSpPr>
          <p:cNvPr id="30" name="矩形 29"/>
          <p:cNvSpPr/>
          <p:nvPr>
            <p:custDataLst>
              <p:tags r:id="rId3"/>
            </p:custDataLst>
          </p:nvPr>
        </p:nvSpPr>
        <p:spPr>
          <a:xfrm>
            <a:off x="0" y="2706260"/>
            <a:ext cx="9144000" cy="1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38" name="组合 37"/>
          <p:cNvGrpSpPr/>
          <p:nvPr>
            <p:custDataLst>
              <p:tags r:id="rId4"/>
            </p:custDataLst>
          </p:nvPr>
        </p:nvGrpSpPr>
        <p:grpSpPr>
          <a:xfrm>
            <a:off x="323850" y="1438275"/>
            <a:ext cx="2393950" cy="1296670"/>
            <a:chOff x="509" y="2009"/>
            <a:chExt cx="3770" cy="2042"/>
          </a:xfrm>
        </p:grpSpPr>
        <p:grpSp>
          <p:nvGrpSpPr>
            <p:cNvPr id="35" name="组合 34"/>
            <p:cNvGrpSpPr/>
            <p:nvPr/>
          </p:nvGrpSpPr>
          <p:grpSpPr>
            <a:xfrm>
              <a:off x="1076" y="2078"/>
              <a:ext cx="3155" cy="550"/>
              <a:chOff x="850" y="1896"/>
              <a:chExt cx="3155" cy="550"/>
            </a:xfrm>
          </p:grpSpPr>
          <p:sp>
            <p:nvSpPr>
              <p:cNvPr id="33" name="流程图: 延期 32"/>
              <p:cNvSpPr/>
              <p:nvPr>
                <p:custDataLst>
                  <p:tags r:id="rId5"/>
                </p:custDataLst>
              </p:nvPr>
            </p:nvSpPr>
            <p:spPr>
              <a:xfrm>
                <a:off x="3373" y="1896"/>
                <a:ext cx="632" cy="550"/>
              </a:xfrm>
              <a:prstGeom prst="flowChartDela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34" name="矩形 33"/>
              <p:cNvSpPr/>
              <p:nvPr>
                <p:custDataLst>
                  <p:tags r:id="rId6"/>
                </p:custDataLst>
              </p:nvPr>
            </p:nvSpPr>
            <p:spPr>
              <a:xfrm>
                <a:off x="850" y="1896"/>
                <a:ext cx="2749" cy="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</p:grpSp>
        <p:sp>
          <p:nvSpPr>
            <p:cNvPr id="16" name="Text 6"/>
            <p:cNvSpPr/>
            <p:nvPr>
              <p:custDataLst>
                <p:tags r:id="rId7"/>
              </p:custDataLst>
            </p:nvPr>
          </p:nvSpPr>
          <p:spPr>
            <a:xfrm>
              <a:off x="1190" y="2164"/>
              <a:ext cx="2844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90000"/>
                </a:lnSpc>
                <a:buNone/>
              </a:pPr>
              <a:r>
                <a:rPr 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手工记录与更新</a:t>
              </a:r>
              <a:endParaRPr 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20" name="Text 10"/>
            <p:cNvSpPr/>
            <p:nvPr>
              <p:custDataLst>
                <p:tags r:id="rId8"/>
              </p:custDataLst>
            </p:nvPr>
          </p:nvSpPr>
          <p:spPr>
            <a:xfrm>
              <a:off x="1077" y="2741"/>
              <a:ext cx="3202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目前数据处理流程主要依赖于手工记录和更新，效率低下，难以满足业务快速发展的需求。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31" name="矩形 30"/>
            <p:cNvSpPr/>
            <p:nvPr>
              <p:custDataLst>
                <p:tags r:id="rId9"/>
              </p:custDataLst>
            </p:nvPr>
          </p:nvSpPr>
          <p:spPr>
            <a:xfrm>
              <a:off x="737" y="2035"/>
              <a:ext cx="11" cy="198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7" name="流程图: 决策 36"/>
            <p:cNvSpPr/>
            <p:nvPr>
              <p:custDataLst>
                <p:tags r:id="rId10"/>
              </p:custDataLst>
            </p:nvPr>
          </p:nvSpPr>
          <p:spPr>
            <a:xfrm>
              <a:off x="509" y="2009"/>
              <a:ext cx="460" cy="460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en-US" altLang="zh-CN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11"/>
            </p:custDataLst>
          </p:nvPr>
        </p:nvGrpSpPr>
        <p:grpSpPr>
          <a:xfrm>
            <a:off x="3259773" y="1438275"/>
            <a:ext cx="2624455" cy="1296670"/>
            <a:chOff x="509" y="2009"/>
            <a:chExt cx="4133" cy="2042"/>
          </a:xfrm>
        </p:grpSpPr>
        <p:grpSp>
          <p:nvGrpSpPr>
            <p:cNvPr id="41" name="组合 40"/>
            <p:cNvGrpSpPr/>
            <p:nvPr/>
          </p:nvGrpSpPr>
          <p:grpSpPr>
            <a:xfrm>
              <a:off x="1076" y="2078"/>
              <a:ext cx="3155" cy="550"/>
              <a:chOff x="850" y="1896"/>
              <a:chExt cx="3155" cy="550"/>
            </a:xfrm>
          </p:grpSpPr>
          <p:sp>
            <p:nvSpPr>
              <p:cNvPr id="42" name="流程图: 延期 41"/>
              <p:cNvSpPr/>
              <p:nvPr>
                <p:custDataLst>
                  <p:tags r:id="rId12"/>
                </p:custDataLst>
              </p:nvPr>
            </p:nvSpPr>
            <p:spPr>
              <a:xfrm>
                <a:off x="3373" y="1896"/>
                <a:ext cx="632" cy="550"/>
              </a:xfrm>
              <a:prstGeom prst="flowChartDela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43" name="矩形 42"/>
              <p:cNvSpPr/>
              <p:nvPr>
                <p:custDataLst>
                  <p:tags r:id="rId13"/>
                </p:custDataLst>
              </p:nvPr>
            </p:nvSpPr>
            <p:spPr>
              <a:xfrm>
                <a:off x="850" y="1896"/>
                <a:ext cx="2749" cy="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</p:grpSp>
        <p:sp>
          <p:nvSpPr>
            <p:cNvPr id="44" name="Text 6"/>
            <p:cNvSpPr/>
            <p:nvPr>
              <p:custDataLst>
                <p:tags r:id="rId14"/>
              </p:custDataLst>
            </p:nvPr>
          </p:nvSpPr>
          <p:spPr>
            <a:xfrm>
              <a:off x="1190" y="2164"/>
              <a:ext cx="2844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90000"/>
                </a:lnSpc>
                <a:buNone/>
              </a:pPr>
              <a:r>
                <a:rPr 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数据源差异大</a:t>
              </a:r>
              <a:endParaRPr 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45" name="Text 10"/>
            <p:cNvSpPr/>
            <p:nvPr>
              <p:custDataLst>
                <p:tags r:id="rId15"/>
              </p:custDataLst>
            </p:nvPr>
          </p:nvSpPr>
          <p:spPr>
            <a:xfrm>
              <a:off x="1077" y="2741"/>
              <a:ext cx="3565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数据源差异大，并且核验不足，导致数据准确性和一致性难以保证，需要建立标准化的数据清洗和验证流程。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46" name="矩形 45"/>
            <p:cNvSpPr/>
            <p:nvPr>
              <p:custDataLst>
                <p:tags r:id="rId16"/>
              </p:custDataLst>
            </p:nvPr>
          </p:nvSpPr>
          <p:spPr>
            <a:xfrm>
              <a:off x="737" y="2035"/>
              <a:ext cx="11" cy="198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7" name="流程图: 决策 46"/>
            <p:cNvSpPr/>
            <p:nvPr>
              <p:custDataLst>
                <p:tags r:id="rId17"/>
              </p:custDataLst>
            </p:nvPr>
          </p:nvSpPr>
          <p:spPr>
            <a:xfrm>
              <a:off x="509" y="2009"/>
              <a:ext cx="460" cy="460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" name="组合 55"/>
          <p:cNvGrpSpPr/>
          <p:nvPr>
            <p:custDataLst>
              <p:tags r:id="rId18"/>
            </p:custDataLst>
          </p:nvPr>
        </p:nvGrpSpPr>
        <p:grpSpPr>
          <a:xfrm>
            <a:off x="6300470" y="1421765"/>
            <a:ext cx="2363470" cy="1296670"/>
            <a:chOff x="509" y="2009"/>
            <a:chExt cx="3722" cy="2042"/>
          </a:xfrm>
        </p:grpSpPr>
        <p:grpSp>
          <p:nvGrpSpPr>
            <p:cNvPr id="57" name="组合 56"/>
            <p:cNvGrpSpPr/>
            <p:nvPr/>
          </p:nvGrpSpPr>
          <p:grpSpPr>
            <a:xfrm>
              <a:off x="1076" y="2078"/>
              <a:ext cx="3155" cy="550"/>
              <a:chOff x="850" y="1896"/>
              <a:chExt cx="3155" cy="550"/>
            </a:xfrm>
          </p:grpSpPr>
          <p:sp>
            <p:nvSpPr>
              <p:cNvPr id="58" name="流程图: 延期 57"/>
              <p:cNvSpPr/>
              <p:nvPr>
                <p:custDataLst>
                  <p:tags r:id="rId19"/>
                </p:custDataLst>
              </p:nvPr>
            </p:nvSpPr>
            <p:spPr>
              <a:xfrm>
                <a:off x="3373" y="1896"/>
                <a:ext cx="632" cy="550"/>
              </a:xfrm>
              <a:prstGeom prst="flowChartDela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59" name="矩形 58"/>
              <p:cNvSpPr/>
              <p:nvPr>
                <p:custDataLst>
                  <p:tags r:id="rId20"/>
                </p:custDataLst>
              </p:nvPr>
            </p:nvSpPr>
            <p:spPr>
              <a:xfrm>
                <a:off x="850" y="1896"/>
                <a:ext cx="2749" cy="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</p:grpSp>
        <p:sp>
          <p:nvSpPr>
            <p:cNvPr id="60" name="Text 6"/>
            <p:cNvSpPr/>
            <p:nvPr>
              <p:custDataLst>
                <p:tags r:id="rId21"/>
              </p:custDataLst>
            </p:nvPr>
          </p:nvSpPr>
          <p:spPr>
            <a:xfrm>
              <a:off x="1190" y="2164"/>
              <a:ext cx="2844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90000"/>
                </a:lnSpc>
                <a:buNone/>
              </a:pPr>
              <a:r>
                <a:rPr 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导入数据转都要ID化</a:t>
              </a:r>
              <a:endParaRPr 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61" name="Text 10"/>
            <p:cNvSpPr/>
            <p:nvPr>
              <p:custDataLst>
                <p:tags r:id="rId22"/>
              </p:custDataLst>
            </p:nvPr>
          </p:nvSpPr>
          <p:spPr>
            <a:xfrm>
              <a:off x="1077" y="2741"/>
              <a:ext cx="3045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目前为了软件导入，人为的把数据转化为ID进行交互，并且大量的数据文本存储</a:t>
              </a:r>
              <a:r>
                <a:rPr lang="zh-CN" alt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。</a:t>
              </a:r>
              <a:endParaRPr lang="zh-CN" alt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62" name="矩形 61"/>
            <p:cNvSpPr/>
            <p:nvPr>
              <p:custDataLst>
                <p:tags r:id="rId23"/>
              </p:custDataLst>
            </p:nvPr>
          </p:nvSpPr>
          <p:spPr>
            <a:xfrm>
              <a:off x="737" y="2035"/>
              <a:ext cx="11" cy="198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63" name="流程图: 决策 62"/>
            <p:cNvSpPr/>
            <p:nvPr>
              <p:custDataLst>
                <p:tags r:id="rId24"/>
              </p:custDataLst>
            </p:nvPr>
          </p:nvSpPr>
          <p:spPr>
            <a:xfrm>
              <a:off x="509" y="2009"/>
              <a:ext cx="460" cy="460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en-US" altLang="zh-CN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>
            <p:custDataLst>
              <p:tags r:id="rId25"/>
            </p:custDataLst>
          </p:nvPr>
        </p:nvGrpSpPr>
        <p:grpSpPr>
          <a:xfrm>
            <a:off x="971550" y="2732405"/>
            <a:ext cx="2873375" cy="1829435"/>
            <a:chOff x="509" y="1170"/>
            <a:chExt cx="4525" cy="2881"/>
          </a:xfrm>
        </p:grpSpPr>
        <p:grpSp>
          <p:nvGrpSpPr>
            <p:cNvPr id="65" name="组合 64"/>
            <p:cNvGrpSpPr/>
            <p:nvPr/>
          </p:nvGrpSpPr>
          <p:grpSpPr>
            <a:xfrm>
              <a:off x="1076" y="2078"/>
              <a:ext cx="3958" cy="550"/>
              <a:chOff x="850" y="1896"/>
              <a:chExt cx="3958" cy="550"/>
            </a:xfrm>
          </p:grpSpPr>
          <p:sp>
            <p:nvSpPr>
              <p:cNvPr id="66" name="流程图: 延期 65"/>
              <p:cNvSpPr/>
              <p:nvPr>
                <p:custDataLst>
                  <p:tags r:id="rId26"/>
                </p:custDataLst>
              </p:nvPr>
            </p:nvSpPr>
            <p:spPr>
              <a:xfrm>
                <a:off x="4176" y="1896"/>
                <a:ext cx="632" cy="550"/>
              </a:xfrm>
              <a:prstGeom prst="flowChartDela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67" name="矩形 66"/>
              <p:cNvSpPr/>
              <p:nvPr>
                <p:custDataLst>
                  <p:tags r:id="rId27"/>
                </p:custDataLst>
              </p:nvPr>
            </p:nvSpPr>
            <p:spPr>
              <a:xfrm>
                <a:off x="850" y="1896"/>
                <a:ext cx="3377" cy="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</p:grpSp>
        <p:sp>
          <p:nvSpPr>
            <p:cNvPr id="68" name="Text 6"/>
            <p:cNvSpPr/>
            <p:nvPr>
              <p:custDataLst>
                <p:tags r:id="rId28"/>
              </p:custDataLst>
            </p:nvPr>
          </p:nvSpPr>
          <p:spPr>
            <a:xfrm>
              <a:off x="1190" y="2164"/>
              <a:ext cx="3383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90000"/>
                </a:lnSpc>
                <a:buNone/>
              </a:pPr>
              <a:r>
                <a:rPr 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外部网站和表格的反复核对</a:t>
              </a:r>
              <a:endParaRPr 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69" name="Text 10"/>
            <p:cNvSpPr/>
            <p:nvPr>
              <p:custDataLst>
                <p:tags r:id="rId29"/>
              </p:custDataLst>
            </p:nvPr>
          </p:nvSpPr>
          <p:spPr>
            <a:xfrm>
              <a:off x="1077" y="2741"/>
              <a:ext cx="3956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目前需要反复核对外部网站和表格，效率低下，需要通过数据整合与智能化项目来提高数据核对效率。</a:t>
              </a:r>
              <a:endParaRPr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70" name="矩形 69"/>
            <p:cNvSpPr/>
            <p:nvPr>
              <p:custDataLst>
                <p:tags r:id="rId30"/>
              </p:custDataLst>
            </p:nvPr>
          </p:nvSpPr>
          <p:spPr>
            <a:xfrm>
              <a:off x="737" y="1170"/>
              <a:ext cx="11" cy="113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71" name="流程图: 决策 70"/>
            <p:cNvSpPr/>
            <p:nvPr>
              <p:custDataLst>
                <p:tags r:id="rId31"/>
              </p:custDataLst>
            </p:nvPr>
          </p:nvSpPr>
          <p:spPr>
            <a:xfrm>
              <a:off x="509" y="2168"/>
              <a:ext cx="460" cy="460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lang="en-US" altLang="zh-CN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2" name="组合 71"/>
          <p:cNvGrpSpPr/>
          <p:nvPr>
            <p:custDataLst>
              <p:tags r:id="rId32"/>
            </p:custDataLst>
          </p:nvPr>
        </p:nvGrpSpPr>
        <p:grpSpPr>
          <a:xfrm>
            <a:off x="4789170" y="2715895"/>
            <a:ext cx="3246120" cy="1829435"/>
            <a:chOff x="509" y="1170"/>
            <a:chExt cx="5112" cy="2881"/>
          </a:xfrm>
        </p:grpSpPr>
        <p:grpSp>
          <p:nvGrpSpPr>
            <p:cNvPr id="73" name="组合 72"/>
            <p:cNvGrpSpPr/>
            <p:nvPr/>
          </p:nvGrpSpPr>
          <p:grpSpPr>
            <a:xfrm>
              <a:off x="1076" y="2078"/>
              <a:ext cx="4545" cy="550"/>
              <a:chOff x="850" y="1896"/>
              <a:chExt cx="4545" cy="550"/>
            </a:xfrm>
          </p:grpSpPr>
          <p:sp>
            <p:nvSpPr>
              <p:cNvPr id="74" name="流程图: 延期 73"/>
              <p:cNvSpPr/>
              <p:nvPr>
                <p:custDataLst>
                  <p:tags r:id="rId33"/>
                </p:custDataLst>
              </p:nvPr>
            </p:nvSpPr>
            <p:spPr>
              <a:xfrm>
                <a:off x="4763" y="1896"/>
                <a:ext cx="632" cy="550"/>
              </a:xfrm>
              <a:prstGeom prst="flowChartDela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  <p:sp>
            <p:nvSpPr>
              <p:cNvPr id="75" name="矩形 74"/>
              <p:cNvSpPr/>
              <p:nvPr>
                <p:custDataLst>
                  <p:tags r:id="rId34"/>
                </p:custDataLst>
              </p:nvPr>
            </p:nvSpPr>
            <p:spPr>
              <a:xfrm>
                <a:off x="850" y="1896"/>
                <a:ext cx="4070" cy="55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/>
              </a:p>
            </p:txBody>
          </p:sp>
        </p:grpSp>
        <p:sp>
          <p:nvSpPr>
            <p:cNvPr id="76" name="Text 6"/>
            <p:cNvSpPr/>
            <p:nvPr>
              <p:custDataLst>
                <p:tags r:id="rId35"/>
              </p:custDataLst>
            </p:nvPr>
          </p:nvSpPr>
          <p:spPr>
            <a:xfrm>
              <a:off x="1190" y="2164"/>
              <a:ext cx="4275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90000"/>
                </a:lnSpc>
                <a:buNone/>
              </a:pPr>
              <a:r>
                <a:rPr 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缺少定期清洗和完善的机制与工具</a:t>
              </a:r>
              <a:endParaRPr lang="en-US" sz="140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77" name="Text 10"/>
            <p:cNvSpPr/>
            <p:nvPr>
              <p:custDataLst>
                <p:tags r:id="rId36"/>
              </p:custDataLst>
            </p:nvPr>
          </p:nvSpPr>
          <p:spPr>
            <a:xfrm>
              <a:off x="1077" y="2741"/>
              <a:ext cx="4523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目前缺少定期清洗和完善的机制与工具，导致数据质量难以保证，需要通过项目实施来建立完善的数据管理和利用机制。</a:t>
              </a:r>
              <a:endParaRPr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78" name="矩形 77"/>
            <p:cNvSpPr/>
            <p:nvPr>
              <p:custDataLst>
                <p:tags r:id="rId37"/>
              </p:custDataLst>
            </p:nvPr>
          </p:nvSpPr>
          <p:spPr>
            <a:xfrm>
              <a:off x="737" y="1170"/>
              <a:ext cx="11" cy="113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79" name="流程图: 决策 78"/>
            <p:cNvSpPr/>
            <p:nvPr>
              <p:custDataLst>
                <p:tags r:id="rId38"/>
              </p:custDataLst>
            </p:nvPr>
          </p:nvSpPr>
          <p:spPr>
            <a:xfrm>
              <a:off x="509" y="2168"/>
              <a:ext cx="460" cy="460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5</a:t>
              </a:r>
              <a:endParaRPr lang="en-US" altLang="zh-CN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d"/>
      </p:transition>
    </mc:Choice>
    <mc:Fallback>
      <p:transition spd="slow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807059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573" y="807059"/>
            <a:ext cx="2819426" cy="3514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8840" y="807059"/>
            <a:ext cx="2825160" cy="351492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9245" y="1786176"/>
            <a:ext cx="707648" cy="1545658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5054" y="1814378"/>
            <a:ext cx="788402" cy="7884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553" y="184947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2</a:t>
            </a:r>
            <a:endParaRPr lang="en-US" sz="405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2252" y="2552275"/>
            <a:ext cx="436166" cy="6624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54945" y="753300"/>
            <a:ext cx="1071698" cy="1122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831519" y="1777490"/>
            <a:ext cx="1508760" cy="4559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项目范围</a:t>
            </a:r>
            <a:endParaRPr 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2" animBg="1" advAuto="0"/>
      <p:bldP spid="13" grpId="3" animBg="1" advAuto="0"/>
      <p:bldP spid="3" grpId="4" bldLvl="0" animBg="1" advAuto="0"/>
      <p:bldP spid="8" grpId="5" bldLvl="0" animBg="1" advAuto="0"/>
      <p:bldP spid="2" grpId="6" bldLvl="0" animBg="1" advAuto="0"/>
      <p:bldP spid="4" grpId="7" bldLvl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grpSp>
        <p:nvGrpSpPr>
          <p:cNvPr id="38" name="组合 37"/>
          <p:cNvGrpSpPr/>
          <p:nvPr>
            <p:custDataLst>
              <p:tags r:id="rId2"/>
            </p:custDataLst>
          </p:nvPr>
        </p:nvGrpSpPr>
        <p:grpSpPr>
          <a:xfrm>
            <a:off x="457200" y="1490980"/>
            <a:ext cx="2411979" cy="2503170"/>
            <a:chOff x="268" y="2009"/>
            <a:chExt cx="3798" cy="3942"/>
          </a:xfrm>
        </p:grpSpPr>
        <p:sp>
          <p:nvSpPr>
            <p:cNvPr id="34" name="矩形 33"/>
            <p:cNvSpPr/>
            <p:nvPr>
              <p:custDataLst>
                <p:tags r:id="rId3"/>
              </p:custDataLst>
            </p:nvPr>
          </p:nvSpPr>
          <p:spPr>
            <a:xfrm>
              <a:off x="268" y="2229"/>
              <a:ext cx="3515" cy="3722"/>
            </a:xfrm>
            <a:prstGeom prst="rect">
              <a:avLst/>
            </a:prstGeom>
            <a:solidFill>
              <a:srgbClr val="FAE1E3"/>
            </a:solidFill>
            <a:ln w="28575" cmpd="sng">
              <a:noFill/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AE1E3"/>
                </a:solidFill>
              </a:endParaRPr>
            </a:p>
          </p:txBody>
        </p:sp>
        <p:sp>
          <p:nvSpPr>
            <p:cNvPr id="35" name="Text 10"/>
            <p:cNvSpPr/>
            <p:nvPr>
              <p:custDataLst>
                <p:tags r:id="rId4"/>
              </p:custDataLst>
            </p:nvPr>
          </p:nvSpPr>
          <p:spPr>
            <a:xfrm>
              <a:off x="424" y="3823"/>
              <a:ext cx="3202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项目覆盖菲尔科技公司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各子公司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新疆分公司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10" y="2009"/>
              <a:ext cx="3556" cy="942"/>
              <a:chOff x="463" y="2308"/>
              <a:chExt cx="3556" cy="942"/>
            </a:xfrm>
          </p:grpSpPr>
          <p:sp>
            <p:nvSpPr>
              <p:cNvPr id="30" name="圆角矩形 29"/>
              <p:cNvSpPr/>
              <p:nvPr>
                <p:custDataLst>
                  <p:tags r:id="rId5"/>
                </p:custDataLst>
              </p:nvPr>
            </p:nvSpPr>
            <p:spPr>
              <a:xfrm>
                <a:off x="463" y="2308"/>
                <a:ext cx="2962" cy="794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>
                  <a:solidFill>
                    <a:srgbClr val="C7141A"/>
                  </a:solidFill>
                </a:endParaRPr>
              </a:p>
            </p:txBody>
          </p:sp>
          <p:sp>
            <p:nvSpPr>
              <p:cNvPr id="31" name="等腰三角形 30"/>
              <p:cNvSpPr/>
              <p:nvPr>
                <p:custDataLst>
                  <p:tags r:id="rId6"/>
                </p:custDataLst>
              </p:nvPr>
            </p:nvSpPr>
            <p:spPr>
              <a:xfrm rot="10800000">
                <a:off x="728" y="3102"/>
                <a:ext cx="306" cy="148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Text 3"/>
              <p:cNvSpPr/>
              <p:nvPr>
                <p:custDataLst>
                  <p:tags r:id="rId7"/>
                </p:custDataLst>
              </p:nvPr>
            </p:nvSpPr>
            <p:spPr>
              <a:xfrm>
                <a:off x="788" y="2385"/>
                <a:ext cx="3231" cy="64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altLang="zh-CN" sz="1400" b="1">
                    <a:solidFill>
                      <a:schemeClr val="bg1"/>
                    </a:solidFill>
                    <a:latin typeface="阿里妈妈数黑体" charset="-122"/>
                    <a:ea typeface="阿里妈妈数黑体" charset="-122"/>
                    <a:cs typeface="微软雅黑" panose="020B0503020204020204" charset="-122"/>
                  </a:rPr>
                  <a:t>1. </a:t>
                </a:r>
                <a:r>
                  <a:rPr lang="zh-CN" altLang="en-US" sz="1400" b="1">
                    <a:solidFill>
                      <a:schemeClr val="bg1"/>
                    </a:solidFill>
                    <a:latin typeface="阿里妈妈数黑体" charset="-122"/>
                    <a:ea typeface="阿里妈妈数黑体" charset="-122"/>
                    <a:cs typeface="微软雅黑" panose="020B0503020204020204" charset="-122"/>
                  </a:rPr>
                  <a:t>组织范围</a:t>
                </a:r>
                <a:endParaRPr lang="zh-CN" alt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39" name="组合 38"/>
          <p:cNvGrpSpPr/>
          <p:nvPr>
            <p:custDataLst>
              <p:tags r:id="rId8"/>
            </p:custDataLst>
          </p:nvPr>
        </p:nvGrpSpPr>
        <p:grpSpPr>
          <a:xfrm>
            <a:off x="3437890" y="1490980"/>
            <a:ext cx="2411730" cy="2503170"/>
            <a:chOff x="268" y="2009"/>
            <a:chExt cx="3798" cy="3942"/>
          </a:xfrm>
        </p:grpSpPr>
        <p:sp>
          <p:nvSpPr>
            <p:cNvPr id="40" name="矩形 39"/>
            <p:cNvSpPr/>
            <p:nvPr>
              <p:custDataLst>
                <p:tags r:id="rId9"/>
              </p:custDataLst>
            </p:nvPr>
          </p:nvSpPr>
          <p:spPr>
            <a:xfrm>
              <a:off x="268" y="2229"/>
              <a:ext cx="3515" cy="3722"/>
            </a:xfrm>
            <a:prstGeom prst="rect">
              <a:avLst/>
            </a:prstGeom>
            <a:solidFill>
              <a:srgbClr val="D1DCFA"/>
            </a:solidFill>
            <a:ln w="28575" cmpd="sng">
              <a:noFill/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AE1E3"/>
                </a:solidFill>
              </a:endParaRPr>
            </a:p>
          </p:txBody>
        </p:sp>
        <p:sp>
          <p:nvSpPr>
            <p:cNvPr id="41" name="Text 10"/>
            <p:cNvSpPr/>
            <p:nvPr>
              <p:custDataLst>
                <p:tags r:id="rId10"/>
              </p:custDataLst>
            </p:nvPr>
          </p:nvSpPr>
          <p:spPr>
            <a:xfrm>
              <a:off x="540" y="3293"/>
              <a:ext cx="2932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供应商目录的整合，数据制作过程可视化/智能化，提供标准化机制清洗已有的资料完善数据，快捷输出各种横向件的解决方案，提供各类接口完成对应系统的数据支撑。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510" y="2009"/>
              <a:ext cx="3556" cy="942"/>
              <a:chOff x="463" y="2308"/>
              <a:chExt cx="3556" cy="942"/>
            </a:xfrm>
          </p:grpSpPr>
          <p:sp>
            <p:nvSpPr>
              <p:cNvPr id="43" name="圆角矩形 42"/>
              <p:cNvSpPr/>
              <p:nvPr>
                <p:custDataLst>
                  <p:tags r:id="rId11"/>
                </p:custDataLst>
              </p:nvPr>
            </p:nvSpPr>
            <p:spPr>
              <a:xfrm>
                <a:off x="463" y="2308"/>
                <a:ext cx="2962" cy="794"/>
              </a:xfrm>
              <a:prstGeom prst="roundRect">
                <a:avLst/>
              </a:prstGeom>
              <a:solidFill>
                <a:srgbClr val="285AF2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>
                  <a:solidFill>
                    <a:srgbClr val="C7141A"/>
                  </a:solidFill>
                </a:endParaRPr>
              </a:p>
            </p:txBody>
          </p:sp>
          <p:sp>
            <p:nvSpPr>
              <p:cNvPr id="44" name="等腰三角形 43"/>
              <p:cNvSpPr/>
              <p:nvPr>
                <p:custDataLst>
                  <p:tags r:id="rId12"/>
                </p:custDataLst>
              </p:nvPr>
            </p:nvSpPr>
            <p:spPr>
              <a:xfrm rot="10800000">
                <a:off x="728" y="3102"/>
                <a:ext cx="306" cy="148"/>
              </a:xfrm>
              <a:prstGeom prst="triangle">
                <a:avLst/>
              </a:prstGeom>
              <a:solidFill>
                <a:srgbClr val="285AF2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5" name="Text 3"/>
              <p:cNvSpPr/>
              <p:nvPr>
                <p:custDataLst>
                  <p:tags r:id="rId13"/>
                </p:custDataLst>
              </p:nvPr>
            </p:nvSpPr>
            <p:spPr>
              <a:xfrm>
                <a:off x="788" y="2385"/>
                <a:ext cx="3231" cy="64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altLang="zh-CN" sz="1400" b="1">
                    <a:solidFill>
                      <a:schemeClr val="bg1"/>
                    </a:solidFill>
                    <a:latin typeface="阿里妈妈数黑体" charset="-122"/>
                    <a:ea typeface="阿里妈妈数黑体" charset="-122"/>
                    <a:cs typeface="微软雅黑" panose="020B0503020204020204" charset="-122"/>
                  </a:rPr>
                  <a:t>2. </a:t>
                </a:r>
                <a:r>
                  <a:rPr lang="zh-CN" altLang="en-US" sz="1400" b="1">
                    <a:solidFill>
                      <a:schemeClr val="bg1"/>
                    </a:solidFill>
                    <a:latin typeface="阿里妈妈数黑体" charset="-122"/>
                    <a:ea typeface="阿里妈妈数黑体" charset="-122"/>
                    <a:cs typeface="微软雅黑" panose="020B0503020204020204" charset="-122"/>
                  </a:rPr>
                  <a:t>业务范围</a:t>
                </a:r>
                <a:endParaRPr lang="zh-CN" altLang="en-US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46" name="组合 45"/>
          <p:cNvGrpSpPr/>
          <p:nvPr>
            <p:custDataLst>
              <p:tags r:id="rId14"/>
            </p:custDataLst>
          </p:nvPr>
        </p:nvGrpSpPr>
        <p:grpSpPr>
          <a:xfrm>
            <a:off x="6443980" y="1490980"/>
            <a:ext cx="2411730" cy="2503170"/>
            <a:chOff x="268" y="2009"/>
            <a:chExt cx="3798" cy="3942"/>
          </a:xfrm>
        </p:grpSpPr>
        <p:sp>
          <p:nvSpPr>
            <p:cNvPr id="47" name="矩形 46"/>
            <p:cNvSpPr/>
            <p:nvPr>
              <p:custDataLst>
                <p:tags r:id="rId15"/>
              </p:custDataLst>
            </p:nvPr>
          </p:nvSpPr>
          <p:spPr>
            <a:xfrm>
              <a:off x="268" y="2229"/>
              <a:ext cx="3515" cy="3722"/>
            </a:xfrm>
            <a:prstGeom prst="rect">
              <a:avLst/>
            </a:prstGeom>
            <a:solidFill>
              <a:srgbClr val="DAF2EC"/>
            </a:solidFill>
            <a:ln w="28575" cmpd="sng">
              <a:noFill/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FAE1E3"/>
                </a:solidFill>
              </a:endParaRPr>
            </a:p>
          </p:txBody>
        </p:sp>
        <p:sp>
          <p:nvSpPr>
            <p:cNvPr id="48" name="Text 10"/>
            <p:cNvSpPr/>
            <p:nvPr>
              <p:custDataLst>
                <p:tags r:id="rId16"/>
              </p:custDataLst>
            </p:nvPr>
          </p:nvSpPr>
          <p:spPr>
            <a:xfrm>
              <a:off x="424" y="3823"/>
              <a:ext cx="3202" cy="131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自定义各类接口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提供对于已有的中台数据</a:t>
              </a:r>
              <a:r>
                <a:rPr lang="zh-CN" alt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、</a:t>
              </a:r>
              <a:endParaRPr lang="zh-CN" alt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其他系统进行支撑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10" y="2009"/>
              <a:ext cx="3556" cy="942"/>
              <a:chOff x="463" y="2308"/>
              <a:chExt cx="3556" cy="942"/>
            </a:xfrm>
          </p:grpSpPr>
          <p:sp>
            <p:nvSpPr>
              <p:cNvPr id="50" name="圆角矩形 49"/>
              <p:cNvSpPr/>
              <p:nvPr>
                <p:custDataLst>
                  <p:tags r:id="rId17"/>
                </p:custDataLst>
              </p:nvPr>
            </p:nvSpPr>
            <p:spPr>
              <a:xfrm>
                <a:off x="463" y="2308"/>
                <a:ext cx="2962" cy="794"/>
              </a:xfrm>
              <a:prstGeom prst="roundRect">
                <a:avLst/>
              </a:prstGeom>
              <a:solidFill>
                <a:srgbClr val="54CCAA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>
                  <a:solidFill>
                    <a:srgbClr val="C7141A"/>
                  </a:solidFill>
                </a:endParaRPr>
              </a:p>
            </p:txBody>
          </p:sp>
          <p:sp>
            <p:nvSpPr>
              <p:cNvPr id="51" name="等腰三角形 50"/>
              <p:cNvSpPr/>
              <p:nvPr>
                <p:custDataLst>
                  <p:tags r:id="rId18"/>
                </p:custDataLst>
              </p:nvPr>
            </p:nvSpPr>
            <p:spPr>
              <a:xfrm rot="10800000">
                <a:off x="728" y="3102"/>
                <a:ext cx="306" cy="148"/>
              </a:xfrm>
              <a:prstGeom prst="triangle">
                <a:avLst/>
              </a:prstGeom>
              <a:solidFill>
                <a:srgbClr val="54CCAA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52" name="Text 3"/>
              <p:cNvSpPr/>
              <p:nvPr>
                <p:custDataLst>
                  <p:tags r:id="rId19"/>
                </p:custDataLst>
              </p:nvPr>
            </p:nvSpPr>
            <p:spPr>
              <a:xfrm>
                <a:off x="788" y="2385"/>
                <a:ext cx="3231" cy="64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altLang="zh-CN" sz="1400" b="1">
                    <a:solidFill>
                      <a:schemeClr val="bg1"/>
                    </a:solidFill>
                    <a:latin typeface="阿里妈妈数黑体" charset="-122"/>
                    <a:ea typeface="阿里妈妈数黑体" charset="-122"/>
                    <a:cs typeface="微软雅黑" panose="020B0503020204020204" charset="-122"/>
                  </a:rPr>
                  <a:t>3. 系统覆盖范围</a:t>
                </a:r>
                <a:endParaRPr lang="en-US" altLang="zh-CN" sz="140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0" y="410845"/>
            <a:ext cx="9144000" cy="647700"/>
            <a:chOff x="0" y="308"/>
            <a:chExt cx="14400" cy="1020"/>
          </a:xfrm>
        </p:grpSpPr>
        <p:sp>
          <p:nvSpPr>
            <p:cNvPr id="55" name="矩形 54"/>
            <p:cNvSpPr/>
            <p:nvPr/>
          </p:nvSpPr>
          <p:spPr>
            <a:xfrm>
              <a:off x="0" y="308"/>
              <a:ext cx="14400" cy="1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pic>
          <p:nvPicPr>
            <p:cNvPr id="56" name="Image 2" descr="preencoded.png"/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>
            <a:xfrm>
              <a:off x="346" y="561"/>
              <a:ext cx="116" cy="492"/>
            </a:xfrm>
            <a:prstGeom prst="rect">
              <a:avLst/>
            </a:prstGeom>
          </p:spPr>
        </p:pic>
        <p:sp>
          <p:nvSpPr>
            <p:cNvPr id="57" name="Text 0"/>
            <p:cNvSpPr/>
            <p:nvPr/>
          </p:nvSpPr>
          <p:spPr>
            <a:xfrm>
              <a:off x="727" y="547"/>
              <a:ext cx="13240" cy="495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865" b="1">
                  <a:solidFill>
                    <a:srgbClr val="262626"/>
                  </a:solidFill>
                  <a:latin typeface="阿里妈妈数黑体" charset="-122"/>
                  <a:ea typeface="阿里妈妈数黑体" charset="-122"/>
                  <a:cs typeface="Segoe UI" panose="020B0502040204020203" pitchFamily="34" charset="-120"/>
                  <a:sym typeface="+mn-ea"/>
                </a:rPr>
                <a:t>项目范围概述</a:t>
              </a:r>
              <a:endPara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阿里妈妈数黑体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807059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573" y="807059"/>
            <a:ext cx="2819426" cy="3514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8840" y="807059"/>
            <a:ext cx="2825160" cy="351492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9245" y="1786176"/>
            <a:ext cx="707648" cy="1545658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5054" y="1814378"/>
            <a:ext cx="788402" cy="7884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553" y="184947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3</a:t>
            </a:r>
            <a:endParaRPr lang="en-US" sz="405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2252" y="2552275"/>
            <a:ext cx="436166" cy="6624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54945" y="681545"/>
            <a:ext cx="1071698" cy="1122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831519" y="1777490"/>
            <a:ext cx="1508760" cy="4559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项目目标</a:t>
            </a:r>
            <a:endParaRPr 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r"/>
      </p:transition>
    </mc:Choice>
    <mc:Fallback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2" animBg="1" advAuto="0"/>
      <p:bldP spid="13" grpId="3" animBg="1" advAuto="0"/>
      <p:bldP spid="3" grpId="4" bldLvl="0" animBg="1" advAuto="0"/>
      <p:bldP spid="8" grpId="5" bldLvl="0" animBg="1" advAuto="0"/>
      <p:bldP spid="2" grpId="6" bldLvl="0" animBg="1" advAuto="0"/>
      <p:bldP spid="4" grpId="7" bldLvl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pic>
        <p:nvPicPr>
          <p:cNvPr id="29" name="图片 28" descr="组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250" y="776605"/>
            <a:ext cx="3873500" cy="3590290"/>
          </a:xfrm>
          <a:prstGeom prst="rect">
            <a:avLst/>
          </a:prstGeom>
        </p:spPr>
      </p:pic>
      <p:sp>
        <p:nvSpPr>
          <p:cNvPr id="28" name="六边形 27"/>
          <p:cNvSpPr/>
          <p:nvPr/>
        </p:nvSpPr>
        <p:spPr>
          <a:xfrm>
            <a:off x="3492500" y="1897380"/>
            <a:ext cx="1943735" cy="1709420"/>
          </a:xfrm>
          <a:prstGeom prst="hexagon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C00000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项目</a:t>
            </a:r>
            <a:endParaRPr lang="en-US" sz="3600" b="1">
              <a:solidFill>
                <a:srgbClr val="C00000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  <a:sym typeface="+mn-ea"/>
            </a:endParaRPr>
          </a:p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rgbClr val="C00000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目标</a:t>
            </a:r>
            <a:endParaRPr lang="en-US" altLang="zh-CN" sz="3600" b="1">
              <a:solidFill>
                <a:srgbClr val="C00000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  <a:sym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23850" y="1021715"/>
            <a:ext cx="2886710" cy="1304290"/>
            <a:chOff x="510" y="498"/>
            <a:chExt cx="4546" cy="2054"/>
          </a:xfrm>
        </p:grpSpPr>
        <p:sp>
          <p:nvSpPr>
            <p:cNvPr id="16" name="Text 6"/>
            <p:cNvSpPr/>
            <p:nvPr>
              <p:custDataLst>
                <p:tags r:id="rId3"/>
              </p:custDataLst>
            </p:nvPr>
          </p:nvSpPr>
          <p:spPr>
            <a:xfrm>
              <a:off x="609" y="1442"/>
              <a:ext cx="4134" cy="11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项目旨在建立公司的数据生产线和大数据平台，实现数据的集中管理和高效利用。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30" name="圆角矩形 29"/>
            <p:cNvSpPr/>
            <p:nvPr>
              <p:custDataLst>
                <p:tags r:id="rId4"/>
              </p:custDataLst>
            </p:nvPr>
          </p:nvSpPr>
          <p:spPr>
            <a:xfrm>
              <a:off x="510" y="498"/>
              <a:ext cx="4546" cy="659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>
                <a:solidFill>
                  <a:srgbClr val="C7141A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5"/>
              </p:custDataLst>
            </p:nvPr>
          </p:nvSpPr>
          <p:spPr>
            <a:xfrm rot="10800000">
              <a:off x="775" y="1157"/>
              <a:ext cx="306" cy="14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2" name="Text 3"/>
            <p:cNvSpPr/>
            <p:nvPr>
              <p:custDataLst>
                <p:tags r:id="rId6"/>
              </p:custDataLst>
            </p:nvPr>
          </p:nvSpPr>
          <p:spPr>
            <a:xfrm>
              <a:off x="609" y="498"/>
              <a:ext cx="4446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altLang="zh-CN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1. </a:t>
              </a:r>
              <a:r>
                <a:rPr lang="zh-CN" altLang="en-US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建立公司数据生产线和大数据平台</a:t>
              </a:r>
              <a:endPara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8670" y="1021715"/>
            <a:ext cx="2886710" cy="1304290"/>
            <a:chOff x="510" y="498"/>
            <a:chExt cx="4546" cy="2054"/>
          </a:xfrm>
        </p:grpSpPr>
        <p:sp>
          <p:nvSpPr>
            <p:cNvPr id="35" name="Text 6"/>
            <p:cNvSpPr/>
            <p:nvPr>
              <p:custDataLst>
                <p:tags r:id="rId7"/>
              </p:custDataLst>
            </p:nvPr>
          </p:nvSpPr>
          <p:spPr>
            <a:xfrm>
              <a:off x="609" y="1442"/>
              <a:ext cx="4134" cy="11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整合内外部数据资源，让员工作业标准化，可视化，智能化，从而提高工作效率。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36" name="圆角矩形 35"/>
            <p:cNvSpPr/>
            <p:nvPr>
              <p:custDataLst>
                <p:tags r:id="rId8"/>
              </p:custDataLst>
            </p:nvPr>
          </p:nvSpPr>
          <p:spPr>
            <a:xfrm>
              <a:off x="510" y="498"/>
              <a:ext cx="4546" cy="659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>
                <a:solidFill>
                  <a:srgbClr val="C7141A"/>
                </a:solidFill>
              </a:endParaRPr>
            </a:p>
          </p:txBody>
        </p:sp>
        <p:sp>
          <p:nvSpPr>
            <p:cNvPr id="37" name="等腰三角形 36"/>
            <p:cNvSpPr/>
            <p:nvPr>
              <p:custDataLst>
                <p:tags r:id="rId9"/>
              </p:custDataLst>
            </p:nvPr>
          </p:nvSpPr>
          <p:spPr>
            <a:xfrm rot="10800000">
              <a:off x="775" y="1157"/>
              <a:ext cx="306" cy="14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8" name="Text 3"/>
            <p:cNvSpPr/>
            <p:nvPr>
              <p:custDataLst>
                <p:tags r:id="rId10"/>
              </p:custDataLst>
            </p:nvPr>
          </p:nvSpPr>
          <p:spPr>
            <a:xfrm>
              <a:off x="609" y="498"/>
              <a:ext cx="4446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altLang="zh-CN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2. </a:t>
              </a:r>
              <a:r>
                <a:rPr lang="zh-CN" altLang="en-US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将数据管理标准化和智能化</a:t>
              </a:r>
              <a:endPara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3850" y="3220085"/>
            <a:ext cx="2886710" cy="1304290"/>
            <a:chOff x="510" y="498"/>
            <a:chExt cx="4546" cy="2054"/>
          </a:xfrm>
        </p:grpSpPr>
        <p:sp>
          <p:nvSpPr>
            <p:cNvPr id="40" name="Text 6"/>
            <p:cNvSpPr/>
            <p:nvPr>
              <p:custDataLst>
                <p:tags r:id="rId11"/>
              </p:custDataLst>
            </p:nvPr>
          </p:nvSpPr>
          <p:spPr>
            <a:xfrm>
              <a:off x="609" y="1442"/>
              <a:ext cx="4134" cy="11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为将来数据的分析和应用，打下良好的是数据底层</a:t>
              </a:r>
              <a:r>
                <a:rPr lang="zh-CN" alt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。</a:t>
              </a:r>
              <a:endParaRPr lang="zh-CN" alt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41" name="圆角矩形 40"/>
            <p:cNvSpPr/>
            <p:nvPr>
              <p:custDataLst>
                <p:tags r:id="rId12"/>
              </p:custDataLst>
            </p:nvPr>
          </p:nvSpPr>
          <p:spPr>
            <a:xfrm>
              <a:off x="510" y="498"/>
              <a:ext cx="4546" cy="659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>
                <a:solidFill>
                  <a:srgbClr val="C7141A"/>
                </a:solidFill>
              </a:endParaRPr>
            </a:p>
          </p:txBody>
        </p:sp>
        <p:sp>
          <p:nvSpPr>
            <p:cNvPr id="42" name="等腰三角形 41"/>
            <p:cNvSpPr/>
            <p:nvPr>
              <p:custDataLst>
                <p:tags r:id="rId13"/>
              </p:custDataLst>
            </p:nvPr>
          </p:nvSpPr>
          <p:spPr>
            <a:xfrm rot="10800000">
              <a:off x="775" y="1157"/>
              <a:ext cx="306" cy="14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3" name="Text 3"/>
            <p:cNvSpPr/>
            <p:nvPr>
              <p:custDataLst>
                <p:tags r:id="rId14"/>
              </p:custDataLst>
            </p:nvPr>
          </p:nvSpPr>
          <p:spPr>
            <a:xfrm>
              <a:off x="609" y="498"/>
              <a:ext cx="4446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3. 为将来AI化打造可靠的基石</a:t>
              </a:r>
              <a:endParaRPr 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68670" y="3220085"/>
            <a:ext cx="2886710" cy="1304290"/>
            <a:chOff x="510" y="498"/>
            <a:chExt cx="4546" cy="2054"/>
          </a:xfrm>
        </p:grpSpPr>
        <p:sp>
          <p:nvSpPr>
            <p:cNvPr id="45" name="Text 6"/>
            <p:cNvSpPr/>
            <p:nvPr>
              <p:custDataLst>
                <p:tags r:id="rId15"/>
              </p:custDataLst>
            </p:nvPr>
          </p:nvSpPr>
          <p:spPr>
            <a:xfrm>
              <a:off x="609" y="1442"/>
              <a:ext cx="4134" cy="11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项目将实现数据驱动销售，为销售人员提供更好的数据支撑。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46" name="圆角矩形 45"/>
            <p:cNvSpPr/>
            <p:nvPr>
              <p:custDataLst>
                <p:tags r:id="rId16"/>
              </p:custDataLst>
            </p:nvPr>
          </p:nvSpPr>
          <p:spPr>
            <a:xfrm>
              <a:off x="510" y="498"/>
              <a:ext cx="4546" cy="659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>
                <a:solidFill>
                  <a:srgbClr val="C7141A"/>
                </a:solidFill>
              </a:endParaRPr>
            </a:p>
          </p:txBody>
        </p:sp>
        <p:sp>
          <p:nvSpPr>
            <p:cNvPr id="47" name="等腰三角形 46"/>
            <p:cNvSpPr/>
            <p:nvPr>
              <p:custDataLst>
                <p:tags r:id="rId17"/>
              </p:custDataLst>
            </p:nvPr>
          </p:nvSpPr>
          <p:spPr>
            <a:xfrm rot="10800000">
              <a:off x="775" y="1157"/>
              <a:ext cx="306" cy="14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8" name="Text 3"/>
            <p:cNvSpPr/>
            <p:nvPr>
              <p:custDataLst>
                <p:tags r:id="rId18"/>
              </p:custDataLst>
            </p:nvPr>
          </p:nvSpPr>
          <p:spPr>
            <a:xfrm>
              <a:off x="609" y="498"/>
              <a:ext cx="4446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altLang="zh-CN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4. </a:t>
              </a:r>
              <a:r>
                <a:rPr lang="zh-CN" altLang="en-US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最终实现数据驱动销售</a:t>
              </a:r>
              <a:endPara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807059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573" y="807059"/>
            <a:ext cx="2819426" cy="3514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8840" y="807059"/>
            <a:ext cx="2825160" cy="351492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9245" y="1786176"/>
            <a:ext cx="707648" cy="1545658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5054" y="1814378"/>
            <a:ext cx="788402" cy="7884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553" y="184947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4</a:t>
            </a:r>
            <a:endParaRPr lang="en-US" sz="405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2252" y="2552275"/>
            <a:ext cx="436166" cy="6624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54945" y="681545"/>
            <a:ext cx="1071698" cy="1122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831519" y="1777490"/>
            <a:ext cx="1508760" cy="91249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整体规划</a:t>
            </a:r>
            <a:endParaRPr 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d"/>
      </p:transition>
    </mc:Choice>
    <mc:Fallback>
      <p:transition spd="slow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2" animBg="1" advAuto="0"/>
      <p:bldP spid="13" grpId="3" animBg="1" advAuto="0"/>
      <p:bldP spid="3" grpId="4" bldLvl="0" animBg="1" advAuto="0"/>
      <p:bldP spid="8" grpId="5" bldLvl="0" animBg="1" advAuto="0"/>
      <p:bldP spid="2" grpId="6" bldLvl="0" animBg="1" advAuto="0"/>
      <p:bldP spid="4" grpId="7" bldLvl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pic>
        <p:nvPicPr>
          <p:cNvPr id="21" name="图片 20" descr="D:/2024/1宜配/9月份/9-30/背景.png背景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296863"/>
            <a:ext cx="9144000" cy="5123815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95944"/>
            <a:ext cx="9143999" cy="63273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6694512" y="2144952"/>
            <a:ext cx="707646" cy="154565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19715" y="356114"/>
            <a:ext cx="73860" cy="312391"/>
          </a:xfrm>
          <a:prstGeom prst="rect">
            <a:avLst/>
          </a:prstGeom>
        </p:spPr>
      </p:pic>
      <p:pic>
        <p:nvPicPr>
          <p:cNvPr id="22" name="图片 21" descr="D:/2024/1宜配/9月份/9-30/红色1.png红色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4" b="4"/>
          <a:stretch>
            <a:fillRect/>
          </a:stretch>
        </p:blipFill>
        <p:spPr>
          <a:xfrm>
            <a:off x="5651500" y="1499235"/>
            <a:ext cx="2921258" cy="1213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61866" y="347212"/>
            <a:ext cx="8407163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整体规划</a:t>
            </a:r>
            <a:r>
              <a: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展望</a:t>
            </a:r>
            <a:endParaRPr lang="en-US" sz="1865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sp>
        <p:nvSpPr>
          <p:cNvPr id="13" name="Text 1"/>
          <p:cNvSpPr/>
          <p:nvPr>
            <p:custDataLst>
              <p:tags r:id="rId9"/>
            </p:custDataLst>
          </p:nvPr>
        </p:nvSpPr>
        <p:spPr>
          <a:xfrm>
            <a:off x="6227445" y="2015490"/>
            <a:ext cx="1791970" cy="63373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rPr>
              <a:t>升级原有所有数据中台&amp;接口交互中心（时间待定 ）</a:t>
            </a:r>
            <a:endParaRPr lang="en-US" sz="1080">
              <a:solidFill>
                <a:srgbClr val="333333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0"/>
            </a:endParaRPr>
          </a:p>
        </p:txBody>
      </p:sp>
      <p:pic>
        <p:nvPicPr>
          <p:cNvPr id="23" name="图片 22" descr="D:/2024/1宜配/9月份/9-30/红色1.png红色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rcRect t="4" b="4"/>
          <a:stretch>
            <a:fillRect/>
          </a:stretch>
        </p:blipFill>
        <p:spPr>
          <a:xfrm>
            <a:off x="5651500" y="3220085"/>
            <a:ext cx="2921258" cy="1213200"/>
          </a:xfrm>
          <a:prstGeom prst="rect">
            <a:avLst/>
          </a:prstGeom>
        </p:spPr>
      </p:pic>
      <p:pic>
        <p:nvPicPr>
          <p:cNvPr id="12" name="图片 11" descr="蓝色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12140" y="3215005"/>
            <a:ext cx="2924175" cy="1214755"/>
          </a:xfrm>
          <a:prstGeom prst="rect">
            <a:avLst/>
          </a:prstGeom>
        </p:spPr>
      </p:pic>
      <p:sp>
        <p:nvSpPr>
          <p:cNvPr id="14" name="Text 2"/>
          <p:cNvSpPr/>
          <p:nvPr>
            <p:custDataLst>
              <p:tags r:id="rId13"/>
            </p:custDataLst>
          </p:nvPr>
        </p:nvSpPr>
        <p:spPr>
          <a:xfrm>
            <a:off x="6010910" y="3601085"/>
            <a:ext cx="2226945" cy="7696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30000"/>
              </a:lnSpc>
              <a:buNone/>
            </a:pPr>
            <a:endParaRPr sz="1080">
              <a:solidFill>
                <a:srgbClr val="333333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0"/>
            </a:endParaRPr>
          </a:p>
          <a:p>
            <a:pPr marL="0" indent="0" algn="ctr">
              <a:lnSpc>
                <a:spcPct val="130000"/>
              </a:lnSpc>
              <a:buNone/>
            </a:pPr>
            <a:r>
              <a:rPr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rPr>
              <a:t>探索AI相关的沟通和探索</a:t>
            </a:r>
            <a:endParaRPr sz="1080">
              <a:solidFill>
                <a:srgbClr val="333333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0"/>
            </a:endParaRPr>
          </a:p>
        </p:txBody>
      </p:sp>
      <p:sp>
        <p:nvSpPr>
          <p:cNvPr id="15" name="Text 3"/>
          <p:cNvSpPr/>
          <p:nvPr>
            <p:custDataLst>
              <p:tags r:id="rId14"/>
            </p:custDataLst>
          </p:nvPr>
        </p:nvSpPr>
        <p:spPr>
          <a:xfrm>
            <a:off x="957580" y="3651885"/>
            <a:ext cx="2338705" cy="859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  <a:sym typeface="+mn-ea"/>
              </a:rPr>
              <a:t>应用模块功能升级和重构，沟通和探索</a:t>
            </a:r>
            <a:r>
              <a:rPr lang="zh-CN" alt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  <a:sym typeface="+mn-ea"/>
              </a:rPr>
              <a:t>如：询单系统</a:t>
            </a:r>
            <a:r>
              <a:rPr lang="en-US" altLang="zh-CN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  <a:sym typeface="+mn-ea"/>
              </a:rPr>
              <a:t>/外贸系统/机器人自动报价/智能推荐产品</a:t>
            </a:r>
            <a:r>
              <a:rPr lang="zh-CN" alt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  <a:sym typeface="+mn-ea"/>
              </a:rPr>
              <a:t>等</a:t>
            </a:r>
            <a:endParaRPr lang="en-US" sz="1080">
              <a:solidFill>
                <a:srgbClr val="333333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0"/>
            </a:endParaRPr>
          </a:p>
        </p:txBody>
      </p:sp>
      <p:sp>
        <p:nvSpPr>
          <p:cNvPr id="16" name="Text 4"/>
          <p:cNvSpPr/>
          <p:nvPr>
            <p:custDataLst>
              <p:tags r:id="rId15"/>
            </p:custDataLst>
          </p:nvPr>
        </p:nvSpPr>
        <p:spPr>
          <a:xfrm>
            <a:off x="6227445" y="3220085"/>
            <a:ext cx="1791970" cy="2971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90000"/>
              </a:lnSpc>
              <a:buNone/>
            </a:pPr>
            <a:r>
              <a: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四</a:t>
            </a:r>
            <a:r>
              <a:rPr 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期</a:t>
            </a:r>
            <a:r>
              <a: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内容</a:t>
            </a:r>
            <a:endParaRPr lang="zh-CN" altLang="en-US" sz="1260" b="1">
              <a:solidFill>
                <a:schemeClr val="bg1"/>
              </a:solidFill>
              <a:latin typeface="阿里妈妈数黑体" charset="-122"/>
              <a:ea typeface="阿里妈妈数黑体" charset="-122"/>
              <a:cs typeface="OPPOSans B" pitchFamily="34" charset="-120"/>
            </a:endParaRPr>
          </a:p>
        </p:txBody>
      </p:sp>
      <p:sp>
        <p:nvSpPr>
          <p:cNvPr id="17" name="Text 5"/>
          <p:cNvSpPr/>
          <p:nvPr>
            <p:custDataLst>
              <p:tags r:id="rId16"/>
            </p:custDataLst>
          </p:nvPr>
        </p:nvSpPr>
        <p:spPr>
          <a:xfrm>
            <a:off x="6192520" y="1499235"/>
            <a:ext cx="1791970" cy="3035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二期</a:t>
            </a:r>
            <a:r>
              <a: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内容</a:t>
            </a:r>
            <a:endParaRPr lang="zh-CN" altLang="en-US" sz="1260" b="1">
              <a:solidFill>
                <a:schemeClr val="bg1"/>
              </a:solidFill>
              <a:latin typeface="阿里妈妈数黑体" charset="-122"/>
              <a:ea typeface="阿里妈妈数黑体" charset="-122"/>
              <a:cs typeface="OPPOSans B" pitchFamily="34" charset="-120"/>
            </a:endParaRPr>
          </a:p>
        </p:txBody>
      </p:sp>
      <p:pic>
        <p:nvPicPr>
          <p:cNvPr id="11" name="图片 10" descr="蓝色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12140" y="1497965"/>
            <a:ext cx="2924175" cy="1214755"/>
          </a:xfrm>
          <a:prstGeom prst="rect">
            <a:avLst/>
          </a:prstGeom>
        </p:spPr>
      </p:pic>
      <p:sp>
        <p:nvSpPr>
          <p:cNvPr id="18" name="Text 6"/>
          <p:cNvSpPr/>
          <p:nvPr>
            <p:custDataLst>
              <p:tags r:id="rId18"/>
            </p:custDataLst>
          </p:nvPr>
        </p:nvSpPr>
        <p:spPr>
          <a:xfrm>
            <a:off x="1231265" y="1497965"/>
            <a:ext cx="179197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思源黑体 CN Normal" panose="020B0400000000000000" pitchFamily="34" charset="-120"/>
                <a:sym typeface="+mn-ea"/>
              </a:rPr>
              <a:t>一期</a:t>
            </a:r>
            <a:r>
              <a: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思源黑体 CN Normal" panose="020B0400000000000000" pitchFamily="34" charset="-120"/>
                <a:sym typeface="+mn-ea"/>
              </a:rPr>
              <a:t>内容</a:t>
            </a:r>
            <a:endParaRPr lang="zh-CN" altLang="en-US" sz="1260" b="1">
              <a:solidFill>
                <a:schemeClr val="bg1"/>
              </a:solidFill>
              <a:latin typeface="阿里妈妈数黑体" charset="-122"/>
              <a:ea typeface="阿里妈妈数黑体" charset="-122"/>
              <a:cs typeface="思源黑体 CN Normal" panose="020B0400000000000000" pitchFamily="34" charset="-120"/>
              <a:sym typeface="+mn-ea"/>
            </a:endParaRPr>
          </a:p>
        </p:txBody>
      </p:sp>
      <p:sp>
        <p:nvSpPr>
          <p:cNvPr id="19" name="Text 7"/>
          <p:cNvSpPr/>
          <p:nvPr>
            <p:custDataLst>
              <p:tags r:id="rId19"/>
            </p:custDataLst>
          </p:nvPr>
        </p:nvSpPr>
        <p:spPr>
          <a:xfrm>
            <a:off x="1230630" y="3215005"/>
            <a:ext cx="1791970" cy="3016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90000"/>
              </a:lnSpc>
              <a:buNone/>
            </a:pPr>
            <a:r>
              <a: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三</a:t>
            </a:r>
            <a:r>
              <a:rPr 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期</a:t>
            </a:r>
            <a:r>
              <a:rPr lang="zh-CN" altLang="en-US"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OPPOSans B" pitchFamily="34" charset="-120"/>
              </a:rPr>
              <a:t>内容</a:t>
            </a:r>
            <a:endParaRPr lang="zh-CN" altLang="en-US" sz="1260" b="1">
              <a:solidFill>
                <a:schemeClr val="bg1"/>
              </a:solidFill>
              <a:latin typeface="阿里妈妈数黑体" charset="-122"/>
              <a:ea typeface="阿里妈妈数黑体" charset="-122"/>
              <a:cs typeface="OPPOSans B" pitchFamily="34" charset="-120"/>
            </a:endParaRPr>
          </a:p>
        </p:txBody>
      </p:sp>
      <p:sp>
        <p:nvSpPr>
          <p:cNvPr id="20" name="Text 8"/>
          <p:cNvSpPr/>
          <p:nvPr>
            <p:custDataLst>
              <p:tags r:id="rId20"/>
            </p:custDataLst>
          </p:nvPr>
        </p:nvSpPr>
        <p:spPr>
          <a:xfrm>
            <a:off x="1230867" y="2015613"/>
            <a:ext cx="1792131" cy="9869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rPr>
              <a:t>大中台数据/集团账号权限统一管理（期望时间：1月31日）</a:t>
            </a:r>
            <a:endParaRPr lang="en-US" sz="10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4" animBg="1" advAuto="0"/>
      <p:bldP spid="20" grpId="5" animBg="1" advAuto="0"/>
      <p:bldP spid="19" grpId="7" animBg="1" advAuto="0"/>
      <p:bldP spid="15" grpId="8" animBg="1" advAuto="0"/>
      <p:bldP spid="17" grpId="10" animBg="1" advAuto="0"/>
      <p:bldP spid="13" grpId="11" animBg="1" advAuto="0"/>
      <p:bldP spid="16" grpId="13" animBg="1" advAuto="0"/>
      <p:bldP spid="14" grpId="14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807059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573" y="807059"/>
            <a:ext cx="2819426" cy="3514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8840" y="807059"/>
            <a:ext cx="2825160" cy="351492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9245" y="1786176"/>
            <a:ext cx="707648" cy="1545658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5054" y="1814378"/>
            <a:ext cx="788402" cy="7884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553" y="184947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5</a:t>
            </a:r>
            <a:endParaRPr lang="en-US" sz="405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2252" y="2552275"/>
            <a:ext cx="436166" cy="6624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54945" y="753300"/>
            <a:ext cx="1071698" cy="1122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831519" y="1777490"/>
            <a:ext cx="2263140" cy="4559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解决方案概述</a:t>
            </a:r>
            <a:endParaRPr 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d"/>
      </p:transition>
    </mc:Choice>
    <mc:Fallback>
      <p:transition spd="slow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2" animBg="1" advAuto="0"/>
      <p:bldP spid="13" grpId="3" animBg="1" advAuto="0"/>
      <p:bldP spid="3" grpId="4" bldLvl="0" animBg="1" advAuto="0"/>
      <p:bldP spid="8" grpId="5" bldLvl="0" animBg="1" advAuto="0"/>
      <p:bldP spid="2" grpId="6" bldLvl="0" animBg="1" advAuto="0"/>
      <p:bldP spid="4" grpId="7" bldLvl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95944"/>
            <a:ext cx="9143999" cy="63273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9715" y="356114"/>
            <a:ext cx="73860" cy="31239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61866" y="347212"/>
            <a:ext cx="8407163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解决方案概述</a:t>
            </a:r>
            <a:r>
              <a:rPr lang="zh-CN" alt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（详细看文档）</a:t>
            </a:r>
            <a:endParaRPr lang="zh-CN" altLang="en-US" sz="1865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sp>
        <p:nvSpPr>
          <p:cNvPr id="14" name="Text 1"/>
          <p:cNvSpPr/>
          <p:nvPr/>
        </p:nvSpPr>
        <p:spPr>
          <a:xfrm>
            <a:off x="6122231" y="2024810"/>
            <a:ext cx="171144" cy="162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endParaRPr lang="en-US" sz="1350"/>
          </a:p>
        </p:txBody>
      </p:sp>
      <p:pic>
        <p:nvPicPr>
          <p:cNvPr id="7" name="图片 6" descr="2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478" y="911225"/>
            <a:ext cx="4551045" cy="4092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6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95944"/>
            <a:ext cx="9143999" cy="63273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9715" y="356114"/>
            <a:ext cx="73860" cy="31239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61866" y="347212"/>
            <a:ext cx="8407163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sz="1865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-120"/>
              </a:rPr>
              <a:t>解决方案概述</a:t>
            </a:r>
            <a:r>
              <a:rPr lang="zh-CN" altLang="en-US" sz="1865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-120"/>
              </a:rPr>
              <a:t>（</a:t>
            </a:r>
            <a:r>
              <a:rPr lang="zh-CN" altLang="en-US" sz="1865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-120"/>
                <a:sym typeface="+mn-ea"/>
              </a:rPr>
              <a:t>详细看文档）</a:t>
            </a:r>
            <a:endParaRPr lang="zh-CN" altLang="en-US" sz="1865" b="1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endParaRPr lang="en-US" sz="1865" b="1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-120"/>
            </a:endParaRPr>
          </a:p>
        </p:txBody>
      </p:sp>
      <p:sp>
        <p:nvSpPr>
          <p:cNvPr id="14" name="Text 1"/>
          <p:cNvSpPr/>
          <p:nvPr/>
        </p:nvSpPr>
        <p:spPr>
          <a:xfrm>
            <a:off x="6122231" y="2024810"/>
            <a:ext cx="171144" cy="162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endParaRPr lang="en-US" sz="1350"/>
          </a:p>
        </p:txBody>
      </p:sp>
      <p:pic>
        <p:nvPicPr>
          <p:cNvPr id="6" name="图片 5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50" y="915670"/>
            <a:ext cx="6769100" cy="4177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6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807059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573" y="807059"/>
            <a:ext cx="2819426" cy="3514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8840" y="807059"/>
            <a:ext cx="2825160" cy="351492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9245" y="1786176"/>
            <a:ext cx="707648" cy="1545658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421484" y="1615121"/>
            <a:ext cx="1264920" cy="13290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86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06</a:t>
            </a:r>
            <a:endParaRPr lang="en-US" sz="864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5054" y="1814378"/>
            <a:ext cx="788402" cy="7884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553" y="184947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6</a:t>
            </a:r>
            <a:endParaRPr lang="en-US" sz="405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2252" y="2552275"/>
            <a:ext cx="436166" cy="6624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54945" y="753300"/>
            <a:ext cx="1071698" cy="1122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831519" y="1777490"/>
            <a:ext cx="2640330" cy="4559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预期成果与效益</a:t>
            </a:r>
            <a:endParaRPr 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r"/>
      </p:transition>
    </mc:Choice>
    <mc:Fallback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9" grpId="2" animBg="1" advAuto="0"/>
      <p:bldP spid="13" grpId="3" animBg="1" advAuto="0"/>
      <p:bldP spid="3" grpId="4" bldLvl="0" animBg="1" advAuto="0"/>
      <p:bldP spid="8" grpId="5" bldLvl="0" animBg="1" advAuto="0"/>
      <p:bldP spid="2" grpId="6" bldLvl="0" animBg="1" advAuto="0"/>
      <p:bldP spid="4" grpId="7" bldLvl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95944"/>
            <a:ext cx="9143999" cy="63273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9715" y="356114"/>
            <a:ext cx="73860" cy="31239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61866" y="347212"/>
            <a:ext cx="8407163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865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预期成果与效益</a:t>
            </a:r>
            <a:endParaRPr lang="en-US" sz="1865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  <p:grpSp>
        <p:nvGrpSpPr>
          <p:cNvPr id="28" name="组合 27"/>
          <p:cNvGrpSpPr/>
          <p:nvPr>
            <p:custDataLst>
              <p:tags r:id="rId4"/>
            </p:custDataLst>
          </p:nvPr>
        </p:nvGrpSpPr>
        <p:grpSpPr>
          <a:xfrm>
            <a:off x="461645" y="1071245"/>
            <a:ext cx="2124710" cy="1646555"/>
            <a:chOff x="727" y="1800"/>
            <a:chExt cx="3346" cy="2593"/>
          </a:xfrm>
        </p:grpSpPr>
        <p:sp>
          <p:nvSpPr>
            <p:cNvPr id="27" name="矩形 26"/>
            <p:cNvSpPr/>
            <p:nvPr>
              <p:custDataLst>
                <p:tags r:id="rId5"/>
              </p:custDataLst>
            </p:nvPr>
          </p:nvSpPr>
          <p:spPr>
            <a:xfrm>
              <a:off x="737" y="2350"/>
              <a:ext cx="793" cy="1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12" name="Text 1"/>
            <p:cNvSpPr/>
            <p:nvPr>
              <p:custDataLst>
                <p:tags r:id="rId6"/>
              </p:custDataLst>
            </p:nvPr>
          </p:nvSpPr>
          <p:spPr>
            <a:xfrm>
              <a:off x="825" y="1800"/>
              <a:ext cx="617" cy="792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3200" b="1" i="1">
                  <a:solidFill>
                    <a:schemeClr val="tx1"/>
                  </a:solidFill>
                  <a:latin typeface="Segoe UI" panose="020B0502040204020203" pitchFamily="34" charset="0"/>
                  <a:ea typeface="Segoe UI" panose="020B0502040204020203" pitchFamily="34" charset="-122"/>
                  <a:cs typeface="Segoe UI" panose="020B0502040204020203" pitchFamily="34" charset="-120"/>
                  <a:sym typeface="+mn-ea"/>
                </a:rPr>
                <a:t>01</a:t>
              </a:r>
              <a:endParaRPr lang="en-US" sz="3200" b="1" i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endParaRPr>
            </a:p>
          </p:txBody>
        </p:sp>
        <p:sp>
          <p:nvSpPr>
            <p:cNvPr id="20" name="Text 9"/>
            <p:cNvSpPr/>
            <p:nvPr>
              <p:custDataLst>
                <p:tags r:id="rId7"/>
              </p:custDataLst>
            </p:nvPr>
          </p:nvSpPr>
          <p:spPr>
            <a:xfrm>
              <a:off x="727" y="2633"/>
              <a:ext cx="3347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200" b="1">
                  <a:solidFill>
                    <a:srgbClr val="000000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数据处理效率显著提升</a:t>
              </a:r>
              <a:endParaRPr lang="en-US" sz="1200" b="1">
                <a:solidFill>
                  <a:srgbClr val="000000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21" name="Text 10"/>
            <p:cNvSpPr/>
            <p:nvPr>
              <p:custDataLst>
                <p:tags r:id="rId8"/>
              </p:custDataLst>
            </p:nvPr>
          </p:nvSpPr>
          <p:spPr>
            <a:xfrm>
              <a:off x="727" y="3095"/>
              <a:ext cx="3347" cy="129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通过引入自动化和智能化工具，数据处理效率将显著提升，满足业务快速发展的需求。</a:t>
              </a:r>
              <a:endParaRPr lang="en-US" sz="1080"/>
            </a:p>
          </p:txBody>
        </p:sp>
      </p:grpSp>
      <p:grpSp>
        <p:nvGrpSpPr>
          <p:cNvPr id="29" name="组合 28"/>
          <p:cNvGrpSpPr/>
          <p:nvPr>
            <p:custDataLst>
              <p:tags r:id="rId9"/>
            </p:custDataLst>
          </p:nvPr>
        </p:nvGrpSpPr>
        <p:grpSpPr>
          <a:xfrm>
            <a:off x="3402965" y="1071245"/>
            <a:ext cx="2124710" cy="1646555"/>
            <a:chOff x="727" y="1800"/>
            <a:chExt cx="3346" cy="2593"/>
          </a:xfrm>
        </p:grpSpPr>
        <p:sp>
          <p:nvSpPr>
            <p:cNvPr id="30" name="矩形 29"/>
            <p:cNvSpPr/>
            <p:nvPr>
              <p:custDataLst>
                <p:tags r:id="rId10"/>
              </p:custDataLst>
            </p:nvPr>
          </p:nvSpPr>
          <p:spPr>
            <a:xfrm>
              <a:off x="737" y="2350"/>
              <a:ext cx="793" cy="1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31" name="Text 1"/>
            <p:cNvSpPr/>
            <p:nvPr>
              <p:custDataLst>
                <p:tags r:id="rId11"/>
              </p:custDataLst>
            </p:nvPr>
          </p:nvSpPr>
          <p:spPr>
            <a:xfrm>
              <a:off x="825" y="1800"/>
              <a:ext cx="617" cy="792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3200" b="1" i="1">
                  <a:solidFill>
                    <a:schemeClr val="tx1"/>
                  </a:solidFill>
                  <a:latin typeface="Segoe UI" panose="020B0502040204020203" pitchFamily="34" charset="0"/>
                  <a:ea typeface="Segoe UI" panose="020B0502040204020203" pitchFamily="34" charset="-122"/>
                  <a:cs typeface="Segoe UI" panose="020B0502040204020203" pitchFamily="34" charset="-120"/>
                  <a:sym typeface="+mn-ea"/>
                </a:rPr>
                <a:t>02</a:t>
              </a:r>
              <a:endParaRPr lang="en-US" sz="3200" b="1" i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endParaRPr>
            </a:p>
          </p:txBody>
        </p:sp>
        <p:sp>
          <p:nvSpPr>
            <p:cNvPr id="32" name="Text 9"/>
            <p:cNvSpPr/>
            <p:nvPr>
              <p:custDataLst>
                <p:tags r:id="rId12"/>
              </p:custDataLst>
            </p:nvPr>
          </p:nvSpPr>
          <p:spPr>
            <a:xfrm>
              <a:off x="727" y="2633"/>
              <a:ext cx="3347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200" b="1">
                  <a:solidFill>
                    <a:srgbClr val="000000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数据准确性和一致性提高</a:t>
              </a:r>
              <a:endParaRPr lang="en-US" sz="1200" b="1">
                <a:solidFill>
                  <a:srgbClr val="000000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33" name="Text 10"/>
            <p:cNvSpPr/>
            <p:nvPr>
              <p:custDataLst>
                <p:tags r:id="rId13"/>
              </p:custDataLst>
            </p:nvPr>
          </p:nvSpPr>
          <p:spPr>
            <a:xfrm>
              <a:off x="727" y="3095"/>
              <a:ext cx="3347" cy="129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通过建立标准化的数据清洗和验证流程，数据的准确性和一致性将得到提高，为业务决策提供可靠的数据支持。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4"/>
            </p:custDataLst>
          </p:nvPr>
        </p:nvGrpSpPr>
        <p:grpSpPr>
          <a:xfrm>
            <a:off x="6344285" y="1071245"/>
            <a:ext cx="2124710" cy="1646555"/>
            <a:chOff x="727" y="1800"/>
            <a:chExt cx="3346" cy="2593"/>
          </a:xfrm>
        </p:grpSpPr>
        <p:sp>
          <p:nvSpPr>
            <p:cNvPr id="35" name="矩形 34"/>
            <p:cNvSpPr/>
            <p:nvPr>
              <p:custDataLst>
                <p:tags r:id="rId15"/>
              </p:custDataLst>
            </p:nvPr>
          </p:nvSpPr>
          <p:spPr>
            <a:xfrm>
              <a:off x="737" y="2350"/>
              <a:ext cx="793" cy="1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36" name="Text 1"/>
            <p:cNvSpPr/>
            <p:nvPr>
              <p:custDataLst>
                <p:tags r:id="rId16"/>
              </p:custDataLst>
            </p:nvPr>
          </p:nvSpPr>
          <p:spPr>
            <a:xfrm>
              <a:off x="825" y="1800"/>
              <a:ext cx="617" cy="792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3200" b="1" i="1">
                  <a:solidFill>
                    <a:schemeClr val="tx1"/>
                  </a:solidFill>
                  <a:latin typeface="Segoe UI" panose="020B0502040204020203" pitchFamily="34" charset="0"/>
                  <a:ea typeface="Segoe UI" panose="020B0502040204020203" pitchFamily="34" charset="-122"/>
                  <a:cs typeface="Segoe UI" panose="020B0502040204020203" pitchFamily="34" charset="-120"/>
                  <a:sym typeface="+mn-ea"/>
                </a:rPr>
                <a:t>03</a:t>
              </a:r>
              <a:endParaRPr lang="en-US" sz="3200" b="1" i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endParaRPr>
            </a:p>
          </p:txBody>
        </p:sp>
        <p:sp>
          <p:nvSpPr>
            <p:cNvPr id="37" name="Text 9"/>
            <p:cNvSpPr/>
            <p:nvPr>
              <p:custDataLst>
                <p:tags r:id="rId17"/>
              </p:custDataLst>
            </p:nvPr>
          </p:nvSpPr>
          <p:spPr>
            <a:xfrm>
              <a:off x="727" y="2633"/>
              <a:ext cx="3347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200" b="1">
                  <a:solidFill>
                    <a:srgbClr val="000000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提高员工工作效率和满意度</a:t>
              </a:r>
              <a:endParaRPr lang="en-US" sz="1200" b="1">
                <a:solidFill>
                  <a:srgbClr val="000000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38" name="Text 10"/>
            <p:cNvSpPr/>
            <p:nvPr>
              <p:custDataLst>
                <p:tags r:id="rId18"/>
              </p:custDataLst>
            </p:nvPr>
          </p:nvSpPr>
          <p:spPr>
            <a:xfrm>
              <a:off x="727" y="3095"/>
              <a:ext cx="3347" cy="129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通过提供可视化工具和自动化工具，员工的工作效率和满意度将得到提高，为公司创造更大的价值。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19"/>
            </p:custDataLst>
          </p:nvPr>
        </p:nvGrpSpPr>
        <p:grpSpPr>
          <a:xfrm>
            <a:off x="467995" y="3148330"/>
            <a:ext cx="2513965" cy="1647190"/>
            <a:chOff x="727" y="1800"/>
            <a:chExt cx="3959" cy="2594"/>
          </a:xfrm>
        </p:grpSpPr>
        <p:sp>
          <p:nvSpPr>
            <p:cNvPr id="40" name="矩形 39"/>
            <p:cNvSpPr/>
            <p:nvPr>
              <p:custDataLst>
                <p:tags r:id="rId20"/>
              </p:custDataLst>
            </p:nvPr>
          </p:nvSpPr>
          <p:spPr>
            <a:xfrm>
              <a:off x="737" y="2350"/>
              <a:ext cx="793" cy="1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41" name="Text 1"/>
            <p:cNvSpPr/>
            <p:nvPr>
              <p:custDataLst>
                <p:tags r:id="rId21"/>
              </p:custDataLst>
            </p:nvPr>
          </p:nvSpPr>
          <p:spPr>
            <a:xfrm>
              <a:off x="825" y="1800"/>
              <a:ext cx="617" cy="792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3200" b="1" i="1">
                  <a:solidFill>
                    <a:schemeClr val="tx1"/>
                  </a:solidFill>
                  <a:latin typeface="Segoe UI" panose="020B0502040204020203" pitchFamily="34" charset="0"/>
                  <a:ea typeface="Segoe UI" panose="020B0502040204020203" pitchFamily="34" charset="-122"/>
                  <a:cs typeface="Segoe UI" panose="020B0502040204020203" pitchFamily="34" charset="-120"/>
                  <a:sym typeface="+mn-ea"/>
                </a:rPr>
                <a:t>04</a:t>
              </a:r>
              <a:endParaRPr lang="en-US" sz="3200" b="1" i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endParaRPr>
            </a:p>
          </p:txBody>
        </p:sp>
        <p:sp>
          <p:nvSpPr>
            <p:cNvPr id="42" name="Text 9"/>
            <p:cNvSpPr/>
            <p:nvPr>
              <p:custDataLst>
                <p:tags r:id="rId22"/>
              </p:custDataLst>
            </p:nvPr>
          </p:nvSpPr>
          <p:spPr>
            <a:xfrm>
              <a:off x="727" y="2633"/>
              <a:ext cx="3959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200" b="1">
                  <a:solidFill>
                    <a:srgbClr val="000000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为公司长期发展提供坚实的数据基础</a:t>
              </a:r>
              <a:endParaRPr lang="en-US" sz="1200" b="1">
                <a:solidFill>
                  <a:srgbClr val="000000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43" name="Text 10"/>
            <p:cNvSpPr/>
            <p:nvPr>
              <p:custDataLst>
                <p:tags r:id="rId23"/>
              </p:custDataLst>
            </p:nvPr>
          </p:nvSpPr>
          <p:spPr>
            <a:xfrm>
              <a:off x="727" y="3095"/>
              <a:ext cx="3347" cy="129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项目实施将为公司长期发展提供坚实的数据基础，支持公司的持续创新和业务拓展。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24"/>
            </p:custDataLst>
          </p:nvPr>
        </p:nvGrpSpPr>
        <p:grpSpPr>
          <a:xfrm>
            <a:off x="3402965" y="3148330"/>
            <a:ext cx="2124710" cy="1646555"/>
            <a:chOff x="727" y="1800"/>
            <a:chExt cx="3346" cy="2593"/>
          </a:xfrm>
        </p:grpSpPr>
        <p:sp>
          <p:nvSpPr>
            <p:cNvPr id="45" name="矩形 44"/>
            <p:cNvSpPr/>
            <p:nvPr>
              <p:custDataLst>
                <p:tags r:id="rId25"/>
              </p:custDataLst>
            </p:nvPr>
          </p:nvSpPr>
          <p:spPr>
            <a:xfrm>
              <a:off x="737" y="2350"/>
              <a:ext cx="793" cy="1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46" name="Text 1"/>
            <p:cNvSpPr/>
            <p:nvPr>
              <p:custDataLst>
                <p:tags r:id="rId26"/>
              </p:custDataLst>
            </p:nvPr>
          </p:nvSpPr>
          <p:spPr>
            <a:xfrm>
              <a:off x="825" y="1800"/>
              <a:ext cx="617" cy="792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3200" b="1" i="1">
                  <a:solidFill>
                    <a:schemeClr val="tx1"/>
                  </a:solidFill>
                  <a:latin typeface="Segoe UI" panose="020B0502040204020203" pitchFamily="34" charset="0"/>
                  <a:ea typeface="Segoe UI" panose="020B0502040204020203" pitchFamily="34" charset="-122"/>
                  <a:cs typeface="Segoe UI" panose="020B0502040204020203" pitchFamily="34" charset="-120"/>
                  <a:sym typeface="+mn-ea"/>
                </a:rPr>
                <a:t>05</a:t>
              </a:r>
              <a:endParaRPr lang="en-US" sz="3200" b="1" i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endParaRPr>
            </a:p>
          </p:txBody>
        </p:sp>
        <p:sp>
          <p:nvSpPr>
            <p:cNvPr id="47" name="Text 9"/>
            <p:cNvSpPr/>
            <p:nvPr>
              <p:custDataLst>
                <p:tags r:id="rId27"/>
              </p:custDataLst>
            </p:nvPr>
          </p:nvSpPr>
          <p:spPr>
            <a:xfrm>
              <a:off x="727" y="2633"/>
              <a:ext cx="3347" cy="37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00000"/>
                </a:lnSpc>
                <a:buNone/>
              </a:pPr>
              <a:r>
                <a:rPr lang="en-US" sz="1200" b="1">
                  <a:solidFill>
                    <a:srgbClr val="000000"/>
                  </a:solidFill>
                  <a:latin typeface="阿里妈妈数黑体" charset="-122"/>
                  <a:ea typeface="阿里妈妈数黑体" charset="-122"/>
                  <a:cs typeface="OPPOSans B" pitchFamily="34" charset="-120"/>
                </a:rPr>
                <a:t>加快产品开发和市场拓展速度</a:t>
              </a:r>
              <a:endParaRPr lang="en-US" sz="1200" b="1">
                <a:solidFill>
                  <a:srgbClr val="000000"/>
                </a:solidFill>
                <a:latin typeface="阿里妈妈数黑体" charset="-122"/>
                <a:ea typeface="阿里妈妈数黑体" charset="-122"/>
                <a:cs typeface="OPPOSans B" pitchFamily="34" charset="-120"/>
              </a:endParaRPr>
            </a:p>
          </p:txBody>
        </p:sp>
        <p:sp>
          <p:nvSpPr>
            <p:cNvPr id="48" name="Text 10"/>
            <p:cNvSpPr/>
            <p:nvPr>
              <p:custDataLst>
                <p:tags r:id="rId28"/>
              </p:custDataLst>
            </p:nvPr>
          </p:nvSpPr>
          <p:spPr>
            <a:xfrm>
              <a:off x="727" y="3095"/>
              <a:ext cx="3347" cy="129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通过数据整合与智能化项目，产品开发和市场拓展的速度将加快，提高公司的市场竞争力。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807059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24573" y="807059"/>
            <a:ext cx="2819426" cy="3514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8840" y="807059"/>
            <a:ext cx="2825160" cy="351492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79245" y="1786176"/>
            <a:ext cx="707648" cy="1545658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421484" y="1615121"/>
            <a:ext cx="1264920" cy="13290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864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07</a:t>
            </a:r>
            <a:endParaRPr lang="en-US" sz="864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5054" y="1814378"/>
            <a:ext cx="788402" cy="788401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553" y="1849477"/>
            <a:ext cx="662546" cy="71820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05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7</a:t>
            </a:r>
            <a:endParaRPr lang="en-US" sz="4050"/>
          </a:p>
        </p:txBody>
      </p:sp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2252" y="2552275"/>
            <a:ext cx="436166" cy="6624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54945" y="753300"/>
            <a:ext cx="1071698" cy="1122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831519" y="1777490"/>
            <a:ext cx="2263140" cy="4559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关于宜配公司</a:t>
            </a:r>
            <a:endParaRPr lang="zh-CN" altLang="en-US" sz="2970" b="1">
              <a:solidFill>
                <a:srgbClr val="262626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r"/>
      </p:transition>
    </mc:Choice>
    <mc:Fallback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9" grpId="2" animBg="1" advAuto="0"/>
      <p:bldP spid="13" grpId="3" animBg="1" advAuto="0"/>
      <p:bldP spid="3" grpId="4" bldLvl="0" animBg="1" advAuto="0"/>
      <p:bldP spid="8" grpId="5" bldLvl="0" animBg="1" advAuto="0"/>
      <p:bldP spid="2" grpId="6" bldLvl="0" animBg="1" advAuto="0"/>
      <p:bldP spid="4" grpId="7" bldLvl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0" y="0"/>
            <a:ext cx="9162415" cy="5147310"/>
          </a:xfrm>
          <a:prstGeom prst="rect">
            <a:avLst/>
          </a:prstGeom>
        </p:spPr>
      </p:pic>
      <p:sp>
        <p:nvSpPr>
          <p:cNvPr id="21" name="Text 10"/>
          <p:cNvSpPr/>
          <p:nvPr>
            <p:custDataLst>
              <p:tags r:id="rId2"/>
            </p:custDataLst>
          </p:nvPr>
        </p:nvSpPr>
        <p:spPr>
          <a:xfrm>
            <a:off x="440055" y="2284730"/>
            <a:ext cx="4325620" cy="13912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35000"/>
              </a:lnSpc>
            </a:pP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宜配成立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于</a:t>
            </a:r>
            <a:r>
              <a:rPr lang="en-US" altLang="zh-CN" sz="1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2008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年，是一家服务于汽配行业的数据驱动型</a:t>
            </a:r>
            <a:r>
              <a:rPr lang="en-US" altLang="zh-CN" sz="1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IT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公司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，公司秉承“提升汽配企业的专业度和竞争力”的原则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，为行业提供</a:t>
            </a:r>
            <a:r>
              <a:rPr lang="zh-CN" altLang="en-US" sz="14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“数据”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与</a:t>
            </a:r>
            <a:r>
              <a:rPr lang="zh-CN" altLang="en-US" sz="14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en-US" altLang="zh-CN" sz="14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IT</a:t>
            </a:r>
            <a:r>
              <a:rPr lang="zh-CN" altLang="en-US" sz="14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技术服务”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en-US" sz="1400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1463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grpSp>
        <p:nvGrpSpPr>
          <p:cNvPr id="10" name="组合 9"/>
          <p:cNvGrpSpPr/>
          <p:nvPr/>
        </p:nvGrpSpPr>
        <p:grpSpPr>
          <a:xfrm>
            <a:off x="352425" y="1740535"/>
            <a:ext cx="1450340" cy="367665"/>
            <a:chOff x="781" y="2967"/>
            <a:chExt cx="2284" cy="579"/>
          </a:xfrm>
        </p:grpSpPr>
        <p:sp>
          <p:nvSpPr>
            <p:cNvPr id="7" name="矩形 6"/>
            <p:cNvSpPr/>
            <p:nvPr>
              <p:custDataLst>
                <p:tags r:id="rId3"/>
              </p:custDataLst>
            </p:nvPr>
          </p:nvSpPr>
          <p:spPr>
            <a:xfrm>
              <a:off x="919" y="3384"/>
              <a:ext cx="2008" cy="16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8" name="Text 1"/>
            <p:cNvSpPr/>
            <p:nvPr>
              <p:custDataLst>
                <p:tags r:id="rId4"/>
              </p:custDataLst>
            </p:nvPr>
          </p:nvSpPr>
          <p:spPr>
            <a:xfrm>
              <a:off x="781" y="2967"/>
              <a:ext cx="2284" cy="579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zh-CN" altLang="en-US" sz="2400">
                  <a:solidFill>
                    <a:schemeClr val="tx1"/>
                  </a:solidFill>
                  <a:latin typeface="阿里妈妈数黑体" charset="-122"/>
                  <a:ea typeface="阿里妈妈数黑体" charset="-122"/>
                  <a:cs typeface="Segoe UI" panose="020B0502040204020203" pitchFamily="34" charset="-120"/>
                  <a:sym typeface="+mn-ea"/>
                </a:rPr>
                <a:t>公司简介</a:t>
              </a:r>
              <a:endParaRPr lang="zh-CN" altLang="en-US" sz="2400">
                <a:solidFill>
                  <a:schemeClr val="tx1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endParaRPr>
            </a:p>
          </p:txBody>
        </p:sp>
      </p:grpSp>
      <p:pic>
        <p:nvPicPr>
          <p:cNvPr id="14" name="图片 13" descr="Company Profi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20" y="1132205"/>
            <a:ext cx="5831840" cy="391795"/>
          </a:xfrm>
          <a:prstGeom prst="rect">
            <a:avLst/>
          </a:prstGeom>
        </p:spPr>
      </p:pic>
      <p:sp>
        <p:nvSpPr>
          <p:cNvPr id="16" name="圆角矩形 15"/>
          <p:cNvSpPr/>
          <p:nvPr/>
        </p:nvSpPr>
        <p:spPr>
          <a:xfrm>
            <a:off x="5436235" y="483870"/>
            <a:ext cx="3165475" cy="4023360"/>
          </a:xfrm>
          <a:prstGeom prst="roundRect">
            <a:avLst/>
          </a:prstGeom>
          <a:blipFill rotWithShape="1">
            <a:blip r:embed="rId6"/>
            <a:tile tx="-12700000" ty="0" sx="100000" sy="100000" flip="none" algn="tl"/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宜配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" y="394335"/>
            <a:ext cx="2082800" cy="675005"/>
          </a:xfrm>
          <a:prstGeom prst="rect">
            <a:avLst/>
          </a:prstGeom>
        </p:spPr>
      </p:pic>
      <p:pic>
        <p:nvPicPr>
          <p:cNvPr id="24" name="图片 23" descr="WPS图片(1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360" y="3507740"/>
            <a:ext cx="4002405" cy="1061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-18415" y="0"/>
            <a:ext cx="9162415" cy="514731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95944"/>
            <a:ext cx="9143999" cy="63273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9715" y="356114"/>
            <a:ext cx="73860" cy="31239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61866" y="347212"/>
            <a:ext cx="8407163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zh-CN" sz="1865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-120"/>
              </a:rPr>
              <a:t>宜配业务范围</a:t>
            </a:r>
            <a:endParaRPr lang="zh-CN" sz="1865" b="1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-120"/>
            </a:endParaRPr>
          </a:p>
        </p:txBody>
      </p:sp>
      <p:sp>
        <p:nvSpPr>
          <p:cNvPr id="14" name="Text 1"/>
          <p:cNvSpPr/>
          <p:nvPr/>
        </p:nvSpPr>
        <p:spPr>
          <a:xfrm>
            <a:off x="6122231" y="2024810"/>
            <a:ext cx="171144" cy="162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endParaRPr lang="en-US" sz="1350"/>
          </a:p>
        </p:txBody>
      </p:sp>
      <p:sp>
        <p:nvSpPr>
          <p:cNvPr id="12" name="Text 1"/>
          <p:cNvSpPr/>
          <p:nvPr>
            <p:custDataLst>
              <p:tags r:id="rId4"/>
            </p:custDataLst>
          </p:nvPr>
        </p:nvSpPr>
        <p:spPr>
          <a:xfrm>
            <a:off x="3626168" y="1059815"/>
            <a:ext cx="1891665" cy="50292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200" b="1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rPr>
              <a:t>01</a:t>
            </a:r>
            <a:r>
              <a:rPr lang="en-US" sz="3200" b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rPr>
              <a:t> </a:t>
            </a:r>
            <a:r>
              <a:rPr lang="zh-CN" altLang="en-US" sz="2800" b="1">
                <a:solidFill>
                  <a:schemeClr val="tx1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数据类</a:t>
            </a:r>
            <a:endParaRPr lang="zh-CN" altLang="en-US" sz="2800" b="1">
              <a:solidFill>
                <a:schemeClr val="tx1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  <a:sym typeface="+mn-ea"/>
            </a:endParaRPr>
          </a:p>
        </p:txBody>
      </p:sp>
      <p:sp>
        <p:nvSpPr>
          <p:cNvPr id="7" name="Text 9"/>
          <p:cNvSpPr/>
          <p:nvPr>
            <p:custDataLst>
              <p:tags r:id="rId5"/>
            </p:custDataLst>
          </p:nvPr>
        </p:nvSpPr>
        <p:spPr>
          <a:xfrm>
            <a:off x="245745" y="1925955"/>
            <a:ext cx="3722370" cy="478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国际贸易数据体系，截止至今，</a:t>
            </a:r>
            <a:endParaRPr lang="en-US" sz="12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涉及数据如下表（2022年）：</a:t>
            </a:r>
            <a:endParaRPr lang="en-US" sz="12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52094" y="2572385"/>
          <a:ext cx="3954780" cy="1943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1265"/>
                <a:gridCol w="1301115"/>
                <a:gridCol w="1422400"/>
              </a:tblGrid>
              <a:tr h="378460"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涉及数据量</a:t>
                      </a:r>
                      <a:endParaRPr lang="zh-CN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一般地区</a:t>
                      </a:r>
                      <a:endParaRPr lang="zh-CN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北美地区</a:t>
                      </a:r>
                      <a:endParaRPr lang="zh-CN" alt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</a:tr>
              <a:tr h="393065"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汽车品牌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1470</a:t>
                      </a:r>
                      <a:r>
                        <a:rPr lang="zh-CN" altLang="en-US" sz="1100" u="none" strike="noStrike" dirty="0">
                          <a:effectLst/>
                        </a:rPr>
                        <a:t>个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u="none" strike="noStrike">
                          <a:effectLst/>
                        </a:rPr>
                        <a:t>94</a:t>
                      </a:r>
                      <a:r>
                        <a:rPr lang="zh-CN" altLang="en-US" sz="1100" u="none" strike="noStrike">
                          <a:effectLst/>
                        </a:rPr>
                        <a:t>个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7825"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车型数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12.4</a:t>
                      </a:r>
                      <a:r>
                        <a:rPr lang="zh-CN" altLang="en-US" sz="1100" u="none" strike="noStrike" dirty="0">
                          <a:effectLst/>
                        </a:rPr>
                        <a:t>万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1.8</a:t>
                      </a:r>
                      <a:r>
                        <a:rPr lang="zh-CN" altLang="en-US" sz="1100" u="none" strike="noStrike" dirty="0">
                          <a:effectLst/>
                        </a:rPr>
                        <a:t>万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7825"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>
                          <a:effectLst/>
                        </a:rPr>
                        <a:t>产品数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1135</a:t>
                      </a:r>
                      <a:r>
                        <a:rPr lang="zh-CN" altLang="en-US" sz="1100" u="none" strike="noStrike" dirty="0">
                          <a:effectLst/>
                        </a:rPr>
                        <a:t>万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101</a:t>
                      </a:r>
                      <a:r>
                        <a:rPr lang="zh-CN" altLang="en-US" sz="1100" u="none" strike="noStrike" dirty="0">
                          <a:effectLst/>
                        </a:rPr>
                        <a:t>万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15925"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号码数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2.5 </a:t>
                      </a:r>
                      <a:r>
                        <a:rPr lang="zh-CN" altLang="en-US" sz="11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亿</a:t>
                      </a:r>
                      <a:endParaRPr lang="zh-CN" altLang="en-US" sz="1100" b="1" i="0" u="none" strike="noStrike" dirty="0">
                        <a:solidFill>
                          <a:srgbClr val="C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439</a:t>
                      </a:r>
                      <a:r>
                        <a:rPr lang="zh-CN" altLang="en-US" sz="1100" u="none" strike="noStrike" dirty="0">
                          <a:effectLst/>
                        </a:rPr>
                        <a:t>万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 9"/>
          <p:cNvSpPr/>
          <p:nvPr>
            <p:custDataLst>
              <p:tags r:id="rId6"/>
            </p:custDataLst>
          </p:nvPr>
        </p:nvSpPr>
        <p:spPr>
          <a:xfrm>
            <a:off x="4788535" y="1854200"/>
            <a:ext cx="4009390" cy="54673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1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国内市场数据体系，包含车型标准建立以及与VIN的关系。</a:t>
            </a:r>
            <a:endParaRPr lang="en-US" sz="12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2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截止至今，涉及数据如下表（2022年）：</a:t>
            </a:r>
            <a:endParaRPr lang="en-US" sz="1200" b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4843145" y="2572385"/>
          <a:ext cx="3954145" cy="1149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2780"/>
                <a:gridCol w="2031365"/>
              </a:tblGrid>
              <a:tr h="378460">
                <a:tc gridSpan="2"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涉及数据量</a:t>
                      </a:r>
                      <a:endParaRPr lang="zh-CN" altLang="en-US" sz="1100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rgbClr val="C00000"/>
                    </a:solidFill>
                  </a:tcPr>
                </a:tc>
                <a:tc hMerge="1">
                  <a:tcPr marL="9525" marR="9525" marT="9525" marB="0" anchor="ctr">
                    <a:solidFill>
                      <a:srgbClr val="C00000"/>
                    </a:solidFill>
                  </a:tcPr>
                </a:tc>
              </a:tr>
              <a:tr h="393065"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汽车品牌</a:t>
                      </a:r>
                      <a:endParaRPr lang="zh-CN" altLang="en-US" sz="1100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u="none" strike="noStrike" dirty="0">
                          <a:effectLst/>
                        </a:rPr>
                        <a:t>196个</a:t>
                      </a:r>
                      <a:endParaRPr sz="1100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7825">
                <a:tc>
                  <a:txBody>
                    <a:bodyPr/>
                    <a:p>
                      <a:pPr algn="ctr" fontAlgn="ctr"/>
                      <a:r>
                        <a:rPr lang="zh-CN" altLang="en-US" sz="1100" u="none" strike="noStrike" dirty="0">
                          <a:effectLst/>
                        </a:rPr>
                        <a:t>车型数</a:t>
                      </a:r>
                      <a:endParaRPr lang="zh-CN" altLang="en-US" sz="1100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100" u="none" strike="noStrike" dirty="0">
                          <a:effectLst/>
                        </a:rPr>
                        <a:t>28326个</a:t>
                      </a:r>
                      <a:endParaRPr sz="1100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4" name="图片 23" descr="WPS图片(1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555" y="267335"/>
            <a:ext cx="2452370" cy="650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6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1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 descr="bg52"/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-18415" y="0"/>
            <a:ext cx="9162415" cy="514731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95944"/>
            <a:ext cx="9143999" cy="63273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9715" y="356114"/>
            <a:ext cx="73860" cy="31239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61866" y="347212"/>
            <a:ext cx="8407163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20000"/>
              </a:lnSpc>
              <a:buNone/>
            </a:pPr>
            <a:r>
              <a:rPr lang="zh-CN" sz="1865" b="1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-120"/>
              </a:rPr>
              <a:t>宜配业务范围</a:t>
            </a:r>
            <a:endParaRPr lang="zh-CN" sz="1865" b="1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-120"/>
            </a:endParaRPr>
          </a:p>
        </p:txBody>
      </p:sp>
      <p:sp>
        <p:nvSpPr>
          <p:cNvPr id="14" name="Text 1"/>
          <p:cNvSpPr/>
          <p:nvPr/>
        </p:nvSpPr>
        <p:spPr>
          <a:xfrm>
            <a:off x="6122231" y="2024810"/>
            <a:ext cx="171144" cy="162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ctr">
              <a:lnSpc>
                <a:spcPct val="100000"/>
              </a:lnSpc>
              <a:buNone/>
            </a:pPr>
            <a:endParaRPr lang="en-US" sz="1350"/>
          </a:p>
        </p:txBody>
      </p:sp>
      <p:sp>
        <p:nvSpPr>
          <p:cNvPr id="12" name="Text 1"/>
          <p:cNvSpPr/>
          <p:nvPr>
            <p:custDataLst>
              <p:tags r:id="rId4"/>
            </p:custDataLst>
          </p:nvPr>
        </p:nvSpPr>
        <p:spPr>
          <a:xfrm>
            <a:off x="434658" y="916305"/>
            <a:ext cx="1891665" cy="50292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200" b="1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rPr>
              <a:t>02</a:t>
            </a:r>
            <a:r>
              <a:rPr lang="en-US" sz="3200" b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rPr>
              <a:t> </a:t>
            </a:r>
            <a:r>
              <a:rPr lang="zh-CN" altLang="en-US" sz="2800" b="1">
                <a:solidFill>
                  <a:schemeClr val="tx1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平台</a:t>
            </a:r>
            <a:r>
              <a:rPr lang="zh-CN" altLang="en-US" sz="2800" b="1">
                <a:solidFill>
                  <a:schemeClr val="tx1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类</a:t>
            </a:r>
            <a:endParaRPr lang="zh-CN" altLang="en-US" sz="2800" b="1">
              <a:solidFill>
                <a:schemeClr val="tx1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  <a:sym typeface="+mn-ea"/>
            </a:endParaRPr>
          </a:p>
        </p:txBody>
      </p:sp>
      <p:pic>
        <p:nvPicPr>
          <p:cNvPr id="24" name="图片 23" descr="WPS图片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5555" y="267335"/>
            <a:ext cx="2452370" cy="650240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434975" y="1564005"/>
            <a:ext cx="3010535" cy="1229995"/>
            <a:chOff x="510" y="498"/>
            <a:chExt cx="4741" cy="1937"/>
          </a:xfrm>
        </p:grpSpPr>
        <p:sp>
          <p:nvSpPr>
            <p:cNvPr id="16" name="Text 6"/>
            <p:cNvSpPr/>
            <p:nvPr>
              <p:custDataLst>
                <p:tags r:id="rId6"/>
              </p:custDataLst>
            </p:nvPr>
          </p:nvSpPr>
          <p:spPr>
            <a:xfrm>
              <a:off x="510" y="1324"/>
              <a:ext cx="4741" cy="11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面向外贸市场，提供免费贸易类产品数据查询。</a:t>
              </a:r>
              <a:endParaRPr 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目前平台日IP约</a:t>
              </a:r>
              <a:r>
                <a:rPr lang="en-US" sz="108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1.5万</a:t>
              </a: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，日访问量（PV）约</a:t>
              </a:r>
              <a:r>
                <a:rPr lang="en-US" sz="108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15万</a:t>
              </a:r>
              <a:r>
                <a:rPr lang="zh-CN" alt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。</a:t>
              </a:r>
              <a:endParaRPr lang="zh-CN" alt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30" name="圆角矩形 29"/>
            <p:cNvSpPr/>
            <p:nvPr>
              <p:custDataLst>
                <p:tags r:id="rId7"/>
              </p:custDataLst>
            </p:nvPr>
          </p:nvSpPr>
          <p:spPr>
            <a:xfrm>
              <a:off x="510" y="498"/>
              <a:ext cx="1488" cy="659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>
                <a:solidFill>
                  <a:srgbClr val="C7141A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8"/>
              </p:custDataLst>
            </p:nvPr>
          </p:nvSpPr>
          <p:spPr>
            <a:xfrm rot="10800000">
              <a:off x="775" y="1157"/>
              <a:ext cx="306" cy="14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2" name="Text 3"/>
            <p:cNvSpPr/>
            <p:nvPr>
              <p:custDataLst>
                <p:tags r:id="rId9"/>
              </p:custDataLst>
            </p:nvPr>
          </p:nvSpPr>
          <p:spPr>
            <a:xfrm>
              <a:off x="510" y="498"/>
              <a:ext cx="1487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①</a:t>
              </a:r>
              <a:r>
                <a:rPr lang="en-US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 </a:t>
              </a:r>
              <a:r>
                <a:rPr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宜配网</a:t>
              </a:r>
              <a:endParaRPr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52570" y="1564005"/>
            <a:ext cx="4311015" cy="1229995"/>
            <a:chOff x="510" y="498"/>
            <a:chExt cx="6789" cy="1937"/>
          </a:xfrm>
        </p:grpSpPr>
        <p:sp>
          <p:nvSpPr>
            <p:cNvPr id="6" name="Text 6"/>
            <p:cNvSpPr/>
            <p:nvPr>
              <p:custDataLst>
                <p:tags r:id="rId10"/>
              </p:custDataLst>
            </p:nvPr>
          </p:nvSpPr>
          <p:spPr>
            <a:xfrm>
              <a:off x="510" y="1324"/>
              <a:ext cx="6789" cy="11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面向国内市场（2019年12月上线），提供免费车架号解码。截止至今平台注册用户约</a:t>
              </a:r>
              <a:r>
                <a:rPr lang="en-US" sz="108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180万</a:t>
              </a: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，日活量约</a:t>
              </a:r>
              <a:r>
                <a:rPr lang="en-US" sz="108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5.5万</a:t>
              </a: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，车架号查询量约</a:t>
              </a:r>
              <a:r>
                <a:rPr lang="en-US" sz="108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40万+</a:t>
              </a: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 /天(为同类型平台查询量最大的APP)，号码查询与车型查询约</a:t>
              </a:r>
              <a:r>
                <a:rPr lang="en-US" sz="108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50万+</a:t>
              </a:r>
              <a:r>
                <a:rPr 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/天</a:t>
              </a:r>
              <a:r>
                <a:rPr lang="zh-CN" altLang="en-US" sz="108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Normal" panose="020B0400000000000000" pitchFamily="34" charset="-120"/>
                </a:rPr>
                <a:t>。</a:t>
              </a:r>
              <a:endParaRPr lang="zh-CN" altLang="en-US" sz="108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11" name="圆角矩形 10"/>
            <p:cNvSpPr/>
            <p:nvPr>
              <p:custDataLst>
                <p:tags r:id="rId11"/>
              </p:custDataLst>
            </p:nvPr>
          </p:nvSpPr>
          <p:spPr>
            <a:xfrm>
              <a:off x="510" y="498"/>
              <a:ext cx="1488" cy="659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>
                <a:solidFill>
                  <a:srgbClr val="C7141A"/>
                </a:solidFill>
              </a:endParaRPr>
            </a:p>
          </p:txBody>
        </p:sp>
        <p:sp>
          <p:nvSpPr>
            <p:cNvPr id="13" name="等腰三角形 12"/>
            <p:cNvSpPr/>
            <p:nvPr>
              <p:custDataLst>
                <p:tags r:id="rId12"/>
              </p:custDataLst>
            </p:nvPr>
          </p:nvSpPr>
          <p:spPr>
            <a:xfrm rot="10800000">
              <a:off x="775" y="1157"/>
              <a:ext cx="306" cy="14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5" name="Text 3"/>
            <p:cNvSpPr/>
            <p:nvPr>
              <p:custDataLst>
                <p:tags r:id="rId13"/>
              </p:custDataLst>
            </p:nvPr>
          </p:nvSpPr>
          <p:spPr>
            <a:xfrm>
              <a:off x="510" y="498"/>
              <a:ext cx="1487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②</a:t>
              </a:r>
              <a:r>
                <a:rPr lang="en-US"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 </a:t>
              </a:r>
              <a:r>
                <a:rPr sz="1260" b="1">
                  <a:solidFill>
                    <a:schemeClr val="bg1"/>
                  </a:solidFill>
                  <a:latin typeface="阿里妈妈数黑体" charset="-122"/>
                  <a:ea typeface="阿里妈妈数黑体" charset="-122"/>
                  <a:cs typeface="微软雅黑" panose="020B0503020204020204" charset="-122"/>
                </a:rPr>
                <a:t>跑街令</a:t>
              </a:r>
              <a:endParaRPr sz="1260" b="1">
                <a:solidFill>
                  <a:schemeClr val="bg1"/>
                </a:solidFill>
                <a:latin typeface="阿里妈妈数黑体" charset="-122"/>
                <a:ea typeface="阿里妈妈数黑体" charset="-122"/>
                <a:cs typeface="微软雅黑" panose="020B0503020204020204" charset="-122"/>
              </a:endParaRPr>
            </a:p>
          </p:txBody>
        </p:sp>
      </p:grpSp>
      <p:sp>
        <p:nvSpPr>
          <p:cNvPr id="17" name="Text 1"/>
          <p:cNvSpPr/>
          <p:nvPr>
            <p:custDataLst>
              <p:tags r:id="rId14"/>
            </p:custDataLst>
          </p:nvPr>
        </p:nvSpPr>
        <p:spPr>
          <a:xfrm>
            <a:off x="434658" y="3076575"/>
            <a:ext cx="1891665" cy="50292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3200" b="1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rPr>
              <a:t>03</a:t>
            </a:r>
            <a:r>
              <a:rPr lang="en-US" sz="3200" b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  <a:sym typeface="+mn-ea"/>
              </a:rPr>
              <a:t> </a:t>
            </a:r>
            <a:r>
              <a:rPr lang="zh-CN" altLang="en-US" sz="2800" b="1">
                <a:solidFill>
                  <a:schemeClr val="tx1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软件</a:t>
            </a:r>
            <a:r>
              <a:rPr lang="zh-CN" altLang="en-US" sz="2800" b="1">
                <a:solidFill>
                  <a:schemeClr val="tx1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  <a:sym typeface="+mn-ea"/>
              </a:rPr>
              <a:t>类</a:t>
            </a:r>
            <a:endParaRPr lang="zh-CN" altLang="en-US" sz="2800" b="1">
              <a:solidFill>
                <a:schemeClr val="tx1"/>
              </a:solidFill>
              <a:latin typeface="阿里妈妈数黑体" charset="-122"/>
              <a:ea typeface="阿里妈妈数黑体" charset="-122"/>
              <a:cs typeface="Segoe UI" panose="020B0502040204020203" pitchFamily="34" charset="-120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00050" y="2898775"/>
            <a:ext cx="8343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434975" y="3698875"/>
            <a:ext cx="2447290" cy="1219200"/>
            <a:chOff x="685" y="5859"/>
            <a:chExt cx="3854" cy="1920"/>
          </a:xfrm>
        </p:grpSpPr>
        <p:sp>
          <p:nvSpPr>
            <p:cNvPr id="22" name="圆角矩形 21"/>
            <p:cNvSpPr/>
            <p:nvPr/>
          </p:nvSpPr>
          <p:spPr>
            <a:xfrm>
              <a:off x="685" y="5859"/>
              <a:ext cx="3855" cy="192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829" y="5973"/>
              <a:ext cx="3568" cy="16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Text 10"/>
            <p:cNvSpPr/>
            <p:nvPr>
              <p:custDataLst>
                <p:tags r:id="rId15"/>
              </p:custDataLst>
            </p:nvPr>
          </p:nvSpPr>
          <p:spPr>
            <a:xfrm>
              <a:off x="1180" y="6666"/>
              <a:ext cx="2866" cy="85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PDM（产品管理与报价）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外贸ERP /生产型ERP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21" name="Text 10"/>
            <p:cNvSpPr/>
            <p:nvPr>
              <p:custDataLst>
                <p:tags r:id="rId16"/>
              </p:custDataLst>
            </p:nvPr>
          </p:nvSpPr>
          <p:spPr>
            <a:xfrm>
              <a:off x="1180" y="6130"/>
              <a:ext cx="2866" cy="583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6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① RCA6.0系列</a:t>
              </a:r>
              <a:endParaRPr 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348355" y="3698875"/>
            <a:ext cx="2447290" cy="1219200"/>
            <a:chOff x="685" y="5859"/>
            <a:chExt cx="3854" cy="1920"/>
          </a:xfrm>
        </p:grpSpPr>
        <p:sp>
          <p:nvSpPr>
            <p:cNvPr id="38" name="圆角矩形 37"/>
            <p:cNvSpPr/>
            <p:nvPr/>
          </p:nvSpPr>
          <p:spPr>
            <a:xfrm>
              <a:off x="685" y="5859"/>
              <a:ext cx="3855" cy="192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829" y="5973"/>
              <a:ext cx="3568" cy="16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Text 10"/>
            <p:cNvSpPr/>
            <p:nvPr>
              <p:custDataLst>
                <p:tags r:id="rId17"/>
              </p:custDataLst>
            </p:nvPr>
          </p:nvSpPr>
          <p:spPr>
            <a:xfrm>
              <a:off x="1180" y="6666"/>
              <a:ext cx="2866" cy="85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集团型ERP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（多分公司、多门店）</a:t>
              </a:r>
              <a:endParaRPr 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41" name="Text 10"/>
            <p:cNvSpPr/>
            <p:nvPr>
              <p:custDataLst>
                <p:tags r:id="rId18"/>
              </p:custDataLst>
            </p:nvPr>
          </p:nvSpPr>
          <p:spPr>
            <a:xfrm>
              <a:off x="1180" y="6130"/>
              <a:ext cx="2866" cy="583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6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② RCA7.0系列</a:t>
              </a:r>
              <a:endParaRPr 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94120" y="3698875"/>
            <a:ext cx="2447290" cy="1219200"/>
            <a:chOff x="685" y="5859"/>
            <a:chExt cx="3854" cy="1920"/>
          </a:xfrm>
        </p:grpSpPr>
        <p:sp>
          <p:nvSpPr>
            <p:cNvPr id="44" name="圆角矩形 43"/>
            <p:cNvSpPr/>
            <p:nvPr/>
          </p:nvSpPr>
          <p:spPr>
            <a:xfrm>
              <a:off x="685" y="5859"/>
              <a:ext cx="3855" cy="192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829" y="5973"/>
              <a:ext cx="3568" cy="16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Text 10"/>
            <p:cNvSpPr/>
            <p:nvPr>
              <p:custDataLst>
                <p:tags r:id="rId19"/>
              </p:custDataLst>
            </p:nvPr>
          </p:nvSpPr>
          <p:spPr>
            <a:xfrm>
              <a:off x="1180" y="6666"/>
              <a:ext cx="2866" cy="85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30000"/>
                </a:lnSpc>
                <a:buNone/>
              </a:pPr>
              <a:r>
                <a:rPr lang="zh-CN" alt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根据你的需求定制</a:t>
              </a:r>
              <a:endParaRPr lang="zh-CN" alt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zh-CN" altLang="en-US" sz="1080">
                  <a:solidFill>
                    <a:srgbClr val="333333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 CN Normal" panose="020B0400000000000000" pitchFamily="34" charset="-120"/>
                </a:rPr>
                <a:t>操作更人性化</a:t>
              </a:r>
              <a:endParaRPr lang="zh-CN" altLang="en-US" sz="1080">
                <a:solidFill>
                  <a:srgbClr val="33333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0"/>
              </a:endParaRPr>
            </a:p>
          </p:txBody>
        </p:sp>
        <p:sp>
          <p:nvSpPr>
            <p:cNvPr id="47" name="Text 10"/>
            <p:cNvSpPr/>
            <p:nvPr>
              <p:custDataLst>
                <p:tags r:id="rId20"/>
              </p:custDataLst>
            </p:nvPr>
          </p:nvSpPr>
          <p:spPr>
            <a:xfrm>
              <a:off x="1180" y="6130"/>
              <a:ext cx="2866" cy="583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6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③ 个性化定制开发</a:t>
              </a:r>
              <a:endParaRPr lang="en-US" sz="16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6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165834"/>
            <a:ext cx="9143999" cy="351492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31145" y="0"/>
            <a:ext cx="4112854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22782" y="0"/>
            <a:ext cx="4121218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31453" y="2510445"/>
            <a:ext cx="1032283" cy="2254737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42686" y="1449810"/>
            <a:ext cx="1627846" cy="10972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7200" b="1" i="1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BYE</a:t>
            </a:r>
            <a:endParaRPr lang="en-US" sz="7200"/>
          </a:p>
        </p:txBody>
      </p:sp>
      <p:pic>
        <p:nvPicPr>
          <p:cNvPr id="7" name="Image 4" descr="D:/2024/1宜配/9月份/9-30/图3.png图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85459" y="3134639"/>
            <a:ext cx="1819275" cy="1257300"/>
          </a:xfrm>
          <a:prstGeom prst="rect">
            <a:avLst/>
          </a:prstGeom>
        </p:spPr>
      </p:pic>
      <p:pic>
        <p:nvPicPr>
          <p:cNvPr id="8" name="Image 5" descr="D:/2024/1宜配/9月份/9-30/图1.png图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565034" y="3134639"/>
            <a:ext cx="1819275" cy="1257300"/>
          </a:xfrm>
          <a:prstGeom prst="rect">
            <a:avLst/>
          </a:prstGeom>
        </p:spPr>
      </p:pic>
      <p:pic>
        <p:nvPicPr>
          <p:cNvPr id="9" name="Image 6" descr="D:/2024/1宜配/9月份/9-30/图4.png图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244609" y="3134639"/>
            <a:ext cx="1819275" cy="1257300"/>
          </a:xfrm>
          <a:prstGeom prst="rect">
            <a:avLst/>
          </a:prstGeom>
        </p:spPr>
      </p:pic>
      <p:pic>
        <p:nvPicPr>
          <p:cNvPr id="10" name="Image 7" descr="D:/2024/1宜配/9月份/9-30/图2.png图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924183" y="3134639"/>
            <a:ext cx="1819275" cy="1257300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45374" y="3125559"/>
            <a:ext cx="579786" cy="1266381"/>
          </a:xfrm>
          <a:prstGeom prst="rect">
            <a:avLst/>
          </a:prstGeom>
        </p:spPr>
      </p:pic>
      <p:pic>
        <p:nvPicPr>
          <p:cNvPr id="12" name="Image 9" descr="preencoded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354945" y="753300"/>
            <a:ext cx="1071698" cy="11225"/>
          </a:xfrm>
          <a:prstGeom prst="rect">
            <a:avLst/>
          </a:prstGeom>
        </p:spPr>
      </p:pic>
      <p:sp>
        <p:nvSpPr>
          <p:cNvPr id="14" name="Text 1"/>
          <p:cNvSpPr/>
          <p:nvPr/>
        </p:nvSpPr>
        <p:spPr>
          <a:xfrm>
            <a:off x="747943" y="1419146"/>
            <a:ext cx="3041406" cy="61722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4050" b="1">
                <a:solidFill>
                  <a:srgbClr val="C7141A"/>
                </a:solidFill>
                <a:latin typeface="Segoe UI" panose="020B0502040204020203" pitchFamily="34" charset="0"/>
                <a:ea typeface="Segoe UI" panose="020B0502040204020203" pitchFamily="34" charset="-122"/>
                <a:cs typeface="Segoe UI" panose="020B0502040204020203" pitchFamily="34" charset="-120"/>
              </a:rPr>
              <a:t>THANK YOU</a:t>
            </a:r>
            <a:endParaRPr lang="en-US" sz="4050"/>
          </a:p>
        </p:txBody>
      </p:sp>
      <p:sp>
        <p:nvSpPr>
          <p:cNvPr id="15" name="Text 2"/>
          <p:cNvSpPr/>
          <p:nvPr/>
        </p:nvSpPr>
        <p:spPr>
          <a:xfrm>
            <a:off x="827953" y="2018035"/>
            <a:ext cx="1508760" cy="4559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indent="0" algn="l">
              <a:lnSpc>
                <a:spcPct val="100000"/>
              </a:lnSpc>
              <a:buNone/>
            </a:pPr>
            <a:r>
              <a:rPr lang="en-US" sz="2970" b="1">
                <a:solidFill>
                  <a:srgbClr val="262626"/>
                </a:solidFill>
                <a:latin typeface="阿里妈妈数黑体" charset="-122"/>
                <a:ea typeface="阿里妈妈数黑体" charset="-122"/>
                <a:cs typeface="Segoe UI" panose="020B0502040204020203" pitchFamily="34" charset="-120"/>
              </a:rPr>
              <a:t>谢谢观看</a:t>
            </a:r>
            <a:endParaRPr lang="en-US" sz="2970">
              <a:latin typeface="阿里妈妈数黑体" charset="-122"/>
              <a:ea typeface="阿里妈妈数黑体" charset="-122"/>
            </a:endParaRPr>
          </a:p>
        </p:txBody>
      </p:sp>
      <p:pic>
        <p:nvPicPr>
          <p:cNvPr id="16" name="图片 15" descr="矩形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030" y="340360"/>
            <a:ext cx="1578610" cy="511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2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3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4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5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6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7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8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9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0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1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2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3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4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5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6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7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8.xml><?xml version="1.0" encoding="utf-8"?>
<p:tagLst xmlns:p="http://schemas.openxmlformats.org/presentationml/2006/main">
  <p:tag name="KSO_WM_DIAGRAM_VIRTUALLY_FRAME" val="{&quot;height&quot;:187.442125984252,&quot;left&quot;:310.98874015748027,&quot;top&quot;:81.33440944881889,&quot;width&quot;:394.31346456692916}"/>
</p:tagLst>
</file>

<file path=ppt/tags/tag19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0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1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2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3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4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5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6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7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8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29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30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31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32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33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34.xml><?xml version="1.0" encoding="utf-8"?>
<p:tagLst xmlns:p="http://schemas.openxmlformats.org/presentationml/2006/main">
  <p:tag name="KSO_WM_DIAGRAM_VIRTUALLY_FRAME" val="{&quot;height&quot;:323.15,&quot;left&quot;:23.1,&quot;top&quot;:66.4,&quot;width&quot;:610.2}"/>
</p:tagLst>
</file>

<file path=ppt/tags/tag35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36.xml><?xml version="1.0" encoding="utf-8"?>
<p:tagLst xmlns:p="http://schemas.openxmlformats.org/presentationml/2006/main">
  <p:tag name="KSO_WM_DIAGRAM_VIRTUALLY_FRAME" val="{&quot;height&quot;:315.15,&quot;left&quot;:17.3,&quot;top&quot;:72.1,&quot;width&quot;:611.3}"/>
</p:tagLst>
</file>

<file path=ppt/tags/tag37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38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39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0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1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2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3.xml><?xml version="1.0" encoding="utf-8"?>
<p:tagLst xmlns:p="http://schemas.openxmlformats.org/presentationml/2006/main">
  <p:tag name="KSO_WM_DIAGRAM_VIRTUALLY_FRAME" val="{&quot;height&quot;:315.15,&quot;left&quot;:17.3,&quot;top&quot;:72.1,&quot;width&quot;:611.3}"/>
</p:tagLst>
</file>

<file path=ppt/tags/tag44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5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6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7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8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49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50.xml><?xml version="1.0" encoding="utf-8"?>
<p:tagLst xmlns:p="http://schemas.openxmlformats.org/presentationml/2006/main">
  <p:tag name="KSO_WM_DIAGRAM_VIRTUALLY_FRAME" val="{&quot;height&quot;:315.15,&quot;left&quot;:17.3,&quot;top&quot;:72.1,&quot;width&quot;:611.3}"/>
</p:tagLst>
</file>

<file path=ppt/tags/tag51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52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53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54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55.xml><?xml version="1.0" encoding="utf-8"?>
<p:tagLst xmlns:p="http://schemas.openxmlformats.org/presentationml/2006/main">
  <p:tag name="KSO_WM_DIAGRAM_VIRTUALLY_FRAME" val="{&quot;height&quot;:205.45,&quot;left&quot;:17.3,&quot;top&quot;:115.4,&quot;width&quot;:429.55}"/>
</p:tagLst>
</file>

<file path=ppt/tags/tag56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57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58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59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0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1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2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3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4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5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6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7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8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69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0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1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2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3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4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5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6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7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8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79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0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1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2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3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4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5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6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7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8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89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90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91.xml><?xml version="1.0" encoding="utf-8"?>
<p:tagLst xmlns:p="http://schemas.openxmlformats.org/presentationml/2006/main">
  <p:tag name="KSO_WM_DIAGRAM_VIRTUALLY_FRAME" val="{&quot;height&quot;:247.25,&quot;left&quot;:0,&quot;top&quot;:111.95,&quot;width&quot;:720}"/>
</p:tagLst>
</file>

<file path=ppt/tags/tag92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93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94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95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96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97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98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99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0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1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2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3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4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5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6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7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8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09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10.xml><?xml version="1.0" encoding="utf-8"?>
<p:tagLst xmlns:p="http://schemas.openxmlformats.org/presentationml/2006/main">
  <p:tag name="KSO_WM_DIAGRAM_VIRTUALLY_FRAME" val="{&quot;height&quot;:290.4698425196851,&quot;left&quot;:16.9,&quot;top&quot;:66.6,&quot;width&quot;:684.1092125984253}"/>
</p:tagLst>
</file>

<file path=ppt/tags/tag111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12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13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14.xml><?xml version="1.0" encoding="utf-8"?>
<p:tagLst xmlns:p="http://schemas.openxmlformats.org/presentationml/2006/main">
  <p:tag name="KSO_WM_DIAGRAM_VIRTUALLY_FRAME" val="{&quot;height&quot;:290.4698425196851,&quot;left&quot;:16.9,&quot;top&quot;:66.6,&quot;width&quot;:684.1092125984253}"/>
</p:tagLst>
</file>

<file path=ppt/tags/tag115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16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17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18.xml><?xml version="1.0" encoding="utf-8"?>
<p:tagLst xmlns:p="http://schemas.openxmlformats.org/presentationml/2006/main">
  <p:tag name="KSO_WM_DIAGRAM_VIRTUALLY_FRAME" val="{&quot;height&quot;:290.4698425196851,&quot;left&quot;:16.9,&quot;top&quot;:66.6,&quot;width&quot;:684.1092125984253}"/>
</p:tagLst>
</file>

<file path=ppt/tags/tag119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20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21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22.xml><?xml version="1.0" encoding="utf-8"?>
<p:tagLst xmlns:p="http://schemas.openxmlformats.org/presentationml/2006/main">
  <p:tag name="KSO_WM_DIAGRAM_VIRTUALLY_FRAME" val="{&quot;height&quot;:290.4698425196851,&quot;left&quot;:16.9,&quot;top&quot;:66.6,&quot;width&quot;:684.1092125984253}"/>
</p:tagLst>
</file>

<file path=ppt/tags/tag123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24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25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26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27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28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29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0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1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2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3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4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5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6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7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8.xml><?xml version="1.0" encoding="utf-8"?>
<p:tagLst xmlns:p="http://schemas.openxmlformats.org/presentationml/2006/main">
  <p:tag name="KSO_WM_DIAGRAM_VIRTUALLY_FRAME" val="{&quot;height&quot;:242.82889763779525,&quot;left&quot;:48.2,&quot;top&quot;:117.3844094488189,&quot;width&quot;:626.82031496063}"/>
</p:tagLst>
</file>

<file path=ppt/tags/tag139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0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1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2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3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4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5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6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7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8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49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0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1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2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3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4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5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6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7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8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59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0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1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2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3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4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5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6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7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8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69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70.xml><?xml version="1.0" encoding="utf-8"?>
<p:tagLst xmlns:p="http://schemas.openxmlformats.org/presentationml/2006/main">
  <p:tag name="TABLE_ENDDRAG_ORIGIN_RECT" val="311*90"/>
  <p:tag name="TABLE_ENDDRAG_RECT" val="381*213*311*90"/>
</p:tagLst>
</file>

<file path=ppt/tags/tag171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72.xml><?xml version="1.0" encoding="utf-8"?>
<p:tagLst xmlns:p="http://schemas.openxmlformats.org/presentationml/2006/main">
  <p:tag name="KSO_WM_DIAGRAM_VIRTUALLY_FRAME" val="{&quot;height&quot;:290.4698425196851,&quot;left&quot;:16.9,&quot;top&quot;:66.6,&quot;width&quot;:684.1092125984253}"/>
</p:tagLst>
</file>

<file path=ppt/tags/tag173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74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75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76.xml><?xml version="1.0" encoding="utf-8"?>
<p:tagLst xmlns:p="http://schemas.openxmlformats.org/presentationml/2006/main">
  <p:tag name="KSO_WM_DIAGRAM_VIRTUALLY_FRAME" val="{&quot;height&quot;:290.4698425196851,&quot;left&quot;:16.9,&quot;top&quot;:66.6,&quot;width&quot;:684.1092125984253}"/>
</p:tagLst>
</file>

<file path=ppt/tags/tag177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78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79.xml><?xml version="1.0" encoding="utf-8"?>
<p:tagLst xmlns:p="http://schemas.openxmlformats.org/presentationml/2006/main">
  <p:tag name="KSO_WM_DIAGRAM_VIRTUALLY_FRAME" val="{&quot;height&quot;:197.1,&quot;left&quot;:36,&quot;top&quot;:117.4,&quot;width&quot;:661.3}"/>
</p:tagLst>
</file>

<file path=ppt/tags/tag180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81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82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83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84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85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86.xml><?xml version="1.0" encoding="utf-8"?>
<p:tagLst xmlns:p="http://schemas.openxmlformats.org/presentationml/2006/main">
  <p:tag name="KSO_WM_DIAGRAM_VIRTUALLY_FRAME" val="{&quot;height&quot;:139.65,&quot;left&quot;:36.35,&quot;top&quot;:90,&quot;width&quot;:388.9}"/>
</p:tagLst>
</file>

<file path=ppt/tags/tag187.xml><?xml version="1.0" encoding="utf-8"?>
<p:tagLst xmlns:p="http://schemas.openxmlformats.org/presentationml/2006/main">
  <p:tag name="AS_NET" val="Unix 3.10 unknown"/>
  <p:tag name="AS_OS" val="Unix 3.10 unknown"/>
  <p:tag name="AS_RELEASE_DATE" val="2013.12.17"/>
  <p:tag name="AS_TITLE" val="Spire.Presentation for .NET "/>
  <p:tag name="AS_VERSION" val="2.1.0.0"/>
  <p:tag name="commondata" val="eyJoZGlkIjoiNTc5Mjk4YmQ0ODNhMzAyNGVmMWMzNTI1NTUxYjI2NTg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2057</Words>
  <Application>WPS 演示</Application>
  <PresentationFormat>全屏显示(4:3)</PresentationFormat>
  <Paragraphs>319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Arial</vt:lpstr>
      <vt:lpstr>宋体</vt:lpstr>
      <vt:lpstr>Wingdings</vt:lpstr>
      <vt:lpstr>Segoe UI</vt:lpstr>
      <vt:lpstr>Segoe UI</vt:lpstr>
      <vt:lpstr>Segoe UI</vt:lpstr>
      <vt:lpstr>阿里妈妈数黑体</vt:lpstr>
      <vt:lpstr>OPPOSans B</vt:lpstr>
      <vt:lpstr>MingLiU-ExtB</vt:lpstr>
      <vt:lpstr>微软雅黑</vt:lpstr>
      <vt:lpstr>思源黑体 CN Normal</vt:lpstr>
      <vt:lpstr>Arial</vt:lpstr>
      <vt:lpstr>Arial</vt:lpstr>
      <vt:lpstr>Calibri</vt:lpstr>
      <vt:lpstr>Arial Unicode MS</vt:lpstr>
      <vt:lpstr>等线</vt:lpstr>
      <vt:lpstr>思源黑体 CN Normal</vt:lpstr>
      <vt:lpstr>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WPS_1670136236</cp:lastModifiedBy>
  <cp:revision>145</cp:revision>
  <dcterms:created xsi:type="dcterms:W3CDTF">2024-09-28T07:56:00Z</dcterms:created>
  <dcterms:modified xsi:type="dcterms:W3CDTF">2024-10-09T05:42:18Z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40A512E1222C4B449ED4C5D581F15569_13</vt:lpwstr>
  </property>
  <property fmtid="{D5CDD505-2E9C-101B-9397-08002B2CF9AE}" pid="3" name="KSOProductBuildVer">
    <vt:lpwstr>2052-12.1.0.16364</vt:lpwstr>
  </property>
</Properties>
</file>