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media/image14.svg" ContentType="image/svg+xml"/>
  <Override PartName="/ppt/media/image16.svg" ContentType="image/svg+xml"/>
  <Override PartName="/ppt/media/image1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76" r:id="rId3"/>
    <p:sldId id="273" r:id="rId5"/>
    <p:sldId id="281" r:id="rId6"/>
    <p:sldId id="297" r:id="rId7"/>
    <p:sldId id="298" r:id="rId8"/>
    <p:sldId id="302" r:id="rId9"/>
    <p:sldId id="300" r:id="rId10"/>
    <p:sldId id="303" r:id="rId11"/>
    <p:sldId id="299" r:id="rId12"/>
    <p:sldId id="295" r:id="rId13"/>
    <p:sldId id="305" r:id="rId14"/>
    <p:sldId id="304" r:id="rId15"/>
    <p:sldId id="306" r:id="rId16"/>
    <p:sldId id="307" r:id="rId17"/>
    <p:sldId id="308" r:id="rId18"/>
    <p:sldId id="309" r:id="rId19"/>
    <p:sldId id="310" r:id="rId20"/>
    <p:sldId id="290" r:id="rId21"/>
  </p:sldIdLst>
  <p:sldSz cx="12192000" cy="6858000"/>
  <p:notesSz cx="6858000" cy="9144000"/>
  <p:embeddedFontLst>
    <p:embeddedFont>
      <p:font typeface="Montserrat" panose="00000800000000000000" charset="0"/>
      <p:boldItalic r:id="rId26"/>
    </p:embeddedFont>
    <p:embeddedFont>
      <p:font typeface="MiSans Heavy" panose="00000A00000000000000" charset="-122"/>
      <p:bold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5C3EF26-24B7-4CB6-ACC5-A9CC96F73EED}">
          <p14:sldIdLst>
            <p14:sldId id="276"/>
            <p14:sldId id="273"/>
            <p14:sldId id="281"/>
            <p14:sldId id="297"/>
            <p14:sldId id="298"/>
            <p14:sldId id="302"/>
            <p14:sldId id="300"/>
            <p14:sldId id="303"/>
            <p14:sldId id="299"/>
            <p14:sldId id="295"/>
            <p14:sldId id="305"/>
            <p14:sldId id="304"/>
            <p14:sldId id="306"/>
            <p14:sldId id="307"/>
            <p14:sldId id="308"/>
            <p14:sldId id="309"/>
            <p14:sldId id="310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40" userDrawn="1">
          <p15:clr>
            <a:srgbClr val="A4A3A4"/>
          </p15:clr>
        </p15:guide>
        <p15:guide id="2" pos="3477" userDrawn="1">
          <p15:clr>
            <a:srgbClr val="A4A3A4"/>
          </p15:clr>
        </p15:guide>
        <p15:guide id="3" pos="374" userDrawn="1">
          <p15:clr>
            <a:srgbClr val="A4A3A4"/>
          </p15:clr>
        </p15:guide>
        <p15:guide id="4" pos="73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937"/>
    <a:srgbClr val="FCE7E0"/>
    <a:srgbClr val="E77588"/>
    <a:srgbClr val="E13940"/>
    <a:srgbClr val="E35D73"/>
    <a:srgbClr val="E67081"/>
    <a:srgbClr val="FA120C"/>
    <a:srgbClr val="EB3E1C"/>
    <a:srgbClr val="FDEFE6"/>
    <a:srgbClr val="4547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96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1928" y="1104"/>
      </p:cViewPr>
      <p:guideLst>
        <p:guide orient="horz" pos="540"/>
        <p:guide pos="3477"/>
        <p:guide pos="374"/>
        <p:guide pos="73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2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05.xml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MiSans Light" panose="00000400000000000000" charset="-122"/>
              <a:ea typeface="MiSans Light" panose="00000400000000000000" charset="-122"/>
              <a:cs typeface="MiSans Light" panose="000004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MiSans Light" panose="00000400000000000000" charset="-122"/>
              </a:rPr>
            </a:fld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MiSans Light" panose="00000400000000000000" charset="-122"/>
              <a:ea typeface="MiSans Light" panose="00000400000000000000" charset="-122"/>
              <a:cs typeface="MiSans Light" panose="000004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MiSans Light" panose="00000400000000000000" charset="-122"/>
              </a:rPr>
            </a:fld>
            <a:endParaRPr lang="zh-CN" altLang="en-US">
              <a:cs typeface="MiSans Light" panose="000004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Sans Light" panose="00000400000000000000" charset="-122"/>
                <a:ea typeface="MiSans Light" panose="00000400000000000000" charset="-122"/>
                <a:cs typeface="MiSans Light" panose="0000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Sans Light" panose="00000400000000000000" charset="-122"/>
                <a:ea typeface="MiSans Light" panose="00000400000000000000" charset="-122"/>
                <a:cs typeface="MiSans Light" panose="00000400000000000000" charset="-122"/>
              </a:defRPr>
            </a:lvl1pPr>
          </a:lstStyle>
          <a:p>
            <a:fld id="{A3A83EE3-74E7-4BC6-89EC-D86D25FC6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Sans Light" panose="00000400000000000000" charset="-122"/>
                <a:ea typeface="MiSans Light" panose="00000400000000000000" charset="-122"/>
                <a:cs typeface="MiSans Light" panose="0000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Sans Light" panose="00000400000000000000" charset="-122"/>
                <a:ea typeface="MiSans Light" panose="00000400000000000000" charset="-122"/>
                <a:cs typeface="MiSans Light" panose="00000400000000000000" charset="-122"/>
              </a:defRPr>
            </a:lvl1pPr>
          </a:lstStyle>
          <a:p>
            <a:fld id="{16BE795F-4197-4D2C-94D4-6EC7DC42561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Sans Light" panose="00000400000000000000" charset="-122"/>
        <a:ea typeface="MiSans Light" panose="00000400000000000000" charset="-122"/>
        <a:cs typeface="MiSans Light" panose="000004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Sans Light" panose="00000400000000000000" charset="-122"/>
        <a:ea typeface="MiSans Light" panose="00000400000000000000" charset="-122"/>
        <a:cs typeface="MiSans Light" panose="000004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Sans Light" panose="00000400000000000000" charset="-122"/>
        <a:ea typeface="MiSans Light" panose="00000400000000000000" charset="-122"/>
        <a:cs typeface="MiSans Light" panose="000004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Sans Light" panose="00000400000000000000" charset="-122"/>
        <a:ea typeface="MiSans Light" panose="00000400000000000000" charset="-122"/>
        <a:cs typeface="MiSans Light" panose="000004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Sans Light" panose="00000400000000000000" charset="-122"/>
        <a:ea typeface="MiSans Light" panose="00000400000000000000" charset="-122"/>
        <a:cs typeface="MiSans Light" panose="000004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MiSans Light" panose="00000400000000000000" charset="-122"/>
              </a:defRPr>
            </a:lvl1pPr>
          </a:lstStyle>
          <a:p>
            <a:fld id="{297C79FE-DCC0-4620-A566-16CA7A0CE4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MiSans Light" panose="0000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MiSans Light" panose="00000400000000000000" charset="-122"/>
              </a:defRPr>
            </a:lvl1pPr>
          </a:lstStyle>
          <a:p>
            <a:fld id="{515A922F-1294-4387-9CB3-FCC8465D972A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1060" y="0"/>
            <a:ext cx="3175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iSans Light" panose="00000400000000000000" charset="-122"/>
          <a:ea typeface="+mj-ea"/>
          <a:cs typeface="MiSans Light" panose="000004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MiSans Light" panose="000004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MiSans Light" panose="000004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MiSans Light" panose="000004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MiSans Light" panose="000004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MiSans Light" panose="000004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6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4" Type="http://schemas.openxmlformats.org/officeDocument/2006/relationships/notesSlide" Target="../notesSlides/notesSlide2.xml"/><Relationship Id="rId43" Type="http://schemas.openxmlformats.org/officeDocument/2006/relationships/slideLayout" Target="../slideLayouts/slideLayout2.xml"/><Relationship Id="rId42" Type="http://schemas.openxmlformats.org/officeDocument/2006/relationships/themeOverride" Target="../theme/themeOverride2.xml"/><Relationship Id="rId41" Type="http://schemas.openxmlformats.org/officeDocument/2006/relationships/tags" Target="../tags/tag37.xml"/><Relationship Id="rId40" Type="http://schemas.openxmlformats.org/officeDocument/2006/relationships/tags" Target="../tags/tag36.xml"/><Relationship Id="rId4" Type="http://schemas.microsoft.com/office/2007/relationships/hdphoto" Target="../media/image5.wdp"/><Relationship Id="rId39" Type="http://schemas.openxmlformats.org/officeDocument/2006/relationships/tags" Target="../tags/tag35.xml"/><Relationship Id="rId38" Type="http://schemas.openxmlformats.org/officeDocument/2006/relationships/tags" Target="../tags/tag34.xml"/><Relationship Id="rId37" Type="http://schemas.openxmlformats.org/officeDocument/2006/relationships/tags" Target="../tags/tag33.xml"/><Relationship Id="rId36" Type="http://schemas.openxmlformats.org/officeDocument/2006/relationships/tags" Target="../tags/tag32.xml"/><Relationship Id="rId35" Type="http://schemas.openxmlformats.org/officeDocument/2006/relationships/tags" Target="../tags/tag31.xml"/><Relationship Id="rId34" Type="http://schemas.openxmlformats.org/officeDocument/2006/relationships/tags" Target="../tags/tag30.xml"/><Relationship Id="rId33" Type="http://schemas.openxmlformats.org/officeDocument/2006/relationships/tags" Target="../tags/tag29.xml"/><Relationship Id="rId32" Type="http://schemas.openxmlformats.org/officeDocument/2006/relationships/tags" Target="../tags/tag28.xml"/><Relationship Id="rId31" Type="http://schemas.openxmlformats.org/officeDocument/2006/relationships/tags" Target="../tags/tag27.xml"/><Relationship Id="rId30" Type="http://schemas.openxmlformats.org/officeDocument/2006/relationships/tags" Target="../tags/tag26.xml"/><Relationship Id="rId3" Type="http://schemas.openxmlformats.org/officeDocument/2006/relationships/image" Target="../media/image4.png"/><Relationship Id="rId29" Type="http://schemas.openxmlformats.org/officeDocument/2006/relationships/tags" Target="../tags/tag25.xml"/><Relationship Id="rId28" Type="http://schemas.openxmlformats.org/officeDocument/2006/relationships/tags" Target="../tags/tag24.xml"/><Relationship Id="rId27" Type="http://schemas.openxmlformats.org/officeDocument/2006/relationships/tags" Target="../tags/tag23.xml"/><Relationship Id="rId26" Type="http://schemas.openxmlformats.org/officeDocument/2006/relationships/tags" Target="../tags/tag22.xml"/><Relationship Id="rId25" Type="http://schemas.openxmlformats.org/officeDocument/2006/relationships/tags" Target="../tags/tag21.xml"/><Relationship Id="rId24" Type="http://schemas.openxmlformats.org/officeDocument/2006/relationships/tags" Target="../tags/tag20.xml"/><Relationship Id="rId23" Type="http://schemas.openxmlformats.org/officeDocument/2006/relationships/tags" Target="../tags/tag19.xml"/><Relationship Id="rId22" Type="http://schemas.openxmlformats.org/officeDocument/2006/relationships/tags" Target="../tags/tag18.xml"/><Relationship Id="rId21" Type="http://schemas.openxmlformats.org/officeDocument/2006/relationships/tags" Target="../tags/tag17.xml"/><Relationship Id="rId20" Type="http://schemas.openxmlformats.org/officeDocument/2006/relationships/tags" Target="../tags/tag16.xml"/><Relationship Id="rId2" Type="http://schemas.openxmlformats.org/officeDocument/2006/relationships/tags" Target="../tags/tag1.xml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image" Target="../media/image6.png"/><Relationship Id="rId10" Type="http://schemas.openxmlformats.org/officeDocument/2006/relationships/tags" Target="../tags/tag7.xml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3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image" Target="../media/image6.png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4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6" Type="http://schemas.openxmlformats.org/officeDocument/2006/relationships/slideLayout" Target="../slideLayouts/slideLayout2.xml"/><Relationship Id="rId25" Type="http://schemas.openxmlformats.org/officeDocument/2006/relationships/themeOverride" Target="../theme/themeOverride4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tags" Target="../tags/tag65.xml"/><Relationship Id="rId21" Type="http://schemas.openxmlformats.org/officeDocument/2006/relationships/tags" Target="../tags/tag64.xml"/><Relationship Id="rId20" Type="http://schemas.openxmlformats.org/officeDocument/2006/relationships/tags" Target="../tags/tag63.xml"/><Relationship Id="rId2" Type="http://schemas.openxmlformats.org/officeDocument/2006/relationships/image" Target="../media/image6.png"/><Relationship Id="rId19" Type="http://schemas.openxmlformats.org/officeDocument/2006/relationships/tags" Target="../tags/tag62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5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5.xml"/><Relationship Id="rId4" Type="http://schemas.openxmlformats.org/officeDocument/2006/relationships/tags" Target="../tags/tag70.xml"/><Relationship Id="rId3" Type="http://schemas.openxmlformats.org/officeDocument/2006/relationships/image" Target="../media/image6.png"/><Relationship Id="rId2" Type="http://schemas.openxmlformats.org/officeDocument/2006/relationships/tags" Target="../tags/tag69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7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hemeOverride" Target="../theme/themeOverride6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image" Target="../media/image6.png"/><Relationship Id="rId2" Type="http://schemas.openxmlformats.org/officeDocument/2006/relationships/tags" Target="../tags/tag72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7.xml"/><Relationship Id="rId3" Type="http://schemas.openxmlformats.org/officeDocument/2006/relationships/tags" Target="../tags/tag79.xml"/><Relationship Id="rId2" Type="http://schemas.openxmlformats.org/officeDocument/2006/relationships/image" Target="../media/image6.png"/><Relationship Id="rId1" Type="http://schemas.openxmlformats.org/officeDocument/2006/relationships/tags" Target="../tags/tag7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0" Type="http://schemas.openxmlformats.org/officeDocument/2006/relationships/notesSlide" Target="../notesSlides/notesSlide3.xml"/><Relationship Id="rId3" Type="http://schemas.openxmlformats.org/officeDocument/2006/relationships/tags" Target="../tags/tag81.xml"/><Relationship Id="rId29" Type="http://schemas.openxmlformats.org/officeDocument/2006/relationships/slideLayout" Target="../slideLayouts/slideLayout2.xml"/><Relationship Id="rId28" Type="http://schemas.openxmlformats.org/officeDocument/2006/relationships/themeOverride" Target="../theme/themeOverride8.xml"/><Relationship Id="rId27" Type="http://schemas.openxmlformats.org/officeDocument/2006/relationships/image" Target="../media/image18.svg"/><Relationship Id="rId26" Type="http://schemas.openxmlformats.org/officeDocument/2006/relationships/image" Target="../media/image17.png"/><Relationship Id="rId25" Type="http://schemas.openxmlformats.org/officeDocument/2006/relationships/tags" Target="../tags/tag99.xml"/><Relationship Id="rId24" Type="http://schemas.openxmlformats.org/officeDocument/2006/relationships/tags" Target="../tags/tag98.xml"/><Relationship Id="rId23" Type="http://schemas.openxmlformats.org/officeDocument/2006/relationships/tags" Target="../tags/tag97.xml"/><Relationship Id="rId22" Type="http://schemas.openxmlformats.org/officeDocument/2006/relationships/tags" Target="../tags/tag96.xml"/><Relationship Id="rId21" Type="http://schemas.openxmlformats.org/officeDocument/2006/relationships/tags" Target="../tags/tag95.xml"/><Relationship Id="rId20" Type="http://schemas.openxmlformats.org/officeDocument/2006/relationships/tags" Target="../tags/tag94.xml"/><Relationship Id="rId2" Type="http://schemas.openxmlformats.org/officeDocument/2006/relationships/image" Target="../media/image6.png"/><Relationship Id="rId19" Type="http://schemas.openxmlformats.org/officeDocument/2006/relationships/image" Target="../media/image16.svg"/><Relationship Id="rId18" Type="http://schemas.openxmlformats.org/officeDocument/2006/relationships/image" Target="../media/image15.png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image" Target="../media/image14.svg"/><Relationship Id="rId1" Type="http://schemas.openxmlformats.org/officeDocument/2006/relationships/tags" Target="../tags/tag80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9.xml"/><Relationship Id="rId3" Type="http://schemas.openxmlformats.org/officeDocument/2006/relationships/image" Target="../media/image6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100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101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10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103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tags" Target="../tags/tag104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0.xml"/><Relationship Id="rId2" Type="http://schemas.openxmlformats.org/officeDocument/2006/relationships/image" Target="../media/image6.png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VCG211250569400" descr="背景图案&#10;&#10;描述已自动生成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>
            <a:fillRect/>
          </a:stretch>
        </p:blipFill>
        <p:spPr>
          <a:xfrm>
            <a:off x="2" y="0"/>
            <a:ext cx="12191996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6050" y="2119630"/>
            <a:ext cx="97008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菲尔集团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  <a:p>
            <a:r>
              <a: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海外仓业务战略与系统支持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16050" y="4240530"/>
            <a:ext cx="6311314" cy="368300"/>
            <a:chOff x="2230" y="6198"/>
            <a:chExt cx="9939" cy="580"/>
          </a:xfrm>
        </p:grpSpPr>
        <p:sp>
          <p:nvSpPr>
            <p:cNvPr id="8" name="文本框 7"/>
            <p:cNvSpPr txBox="1"/>
            <p:nvPr/>
          </p:nvSpPr>
          <p:spPr>
            <a:xfrm>
              <a:off x="2230" y="6198"/>
              <a:ext cx="8515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国内供应商直供海外仓，全球化供应链管理新布局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0577" y="6488"/>
              <a:ext cx="159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/>
          <p:nvPr/>
        </p:nvSpPr>
        <p:spPr>
          <a:xfrm>
            <a:off x="0" y="6063916"/>
            <a:ext cx="2839453" cy="794084"/>
          </a:xfrm>
          <a:prstGeom prst="rect">
            <a:avLst/>
          </a:prstGeom>
          <a:solidFill>
            <a:schemeClr val="tx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alphaModFix amt="8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299" y="5614522"/>
            <a:ext cx="9394750" cy="1243692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2" name="组合 11"/>
          <p:cNvGrpSpPr/>
          <p:nvPr/>
        </p:nvGrpSpPr>
        <p:grpSpPr>
          <a:xfrm>
            <a:off x="248803" y="2040308"/>
            <a:ext cx="950712" cy="2913327"/>
            <a:chOff x="392" y="3347"/>
            <a:chExt cx="1497" cy="4588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40" y="3966"/>
              <a:ext cx="0" cy="341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392" y="3347"/>
              <a:ext cx="1497" cy="4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MiSans Light" panose="00000400000000000000" charset="-122"/>
                </a:rPr>
                <a:t>01</a:t>
              </a:r>
              <a:endParaRPr lang="zh-CN" altLang="en-US" sz="14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92" y="7452"/>
              <a:ext cx="1497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MiSans Light" panose="00000400000000000000" charset="-122"/>
                </a:rPr>
                <a:t>06</a:t>
              </a:r>
              <a:endParaRPr lang="zh-CN" altLang="en-US" sz="14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503105" y="5845109"/>
            <a:ext cx="2493599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·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整体业务模式概述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85309" y="6271126"/>
            <a:ext cx="1692168" cy="3067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内容目录</a:t>
            </a:r>
            <a:endParaRPr lang="zh-CN" altLang="en-US" sz="14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</p:txBody>
      </p:sp>
      <p:sp>
        <p:nvSpPr>
          <p:cNvPr id="40" name="箭头: V 形 39"/>
          <p:cNvSpPr/>
          <p:nvPr/>
        </p:nvSpPr>
        <p:spPr>
          <a:xfrm>
            <a:off x="2213812" y="6368716"/>
            <a:ext cx="112294" cy="152399"/>
          </a:xfrm>
          <a:prstGeom prst="chevron">
            <a:avLst>
              <a:gd name="adj" fmla="val 76437"/>
            </a:avLst>
          </a:prstGeom>
          <a:solidFill>
            <a:schemeClr val="bg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MiSans Light" panose="00000400000000000000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93725" y="0"/>
            <a:ext cx="4686935" cy="1282700"/>
            <a:chOff x="935" y="0"/>
            <a:chExt cx="7381" cy="2020"/>
          </a:xfrm>
        </p:grpSpPr>
        <p:sp>
          <p:nvSpPr>
            <p:cNvPr id="6" name="文本框 5"/>
            <p:cNvSpPr txBox="1"/>
            <p:nvPr/>
          </p:nvSpPr>
          <p:spPr>
            <a:xfrm>
              <a:off x="2788" y="225"/>
              <a:ext cx="5528" cy="1647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FREY 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AUTO PARTS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935" y="0"/>
              <a:ext cx="1658" cy="2021"/>
            </a:xfrm>
            <a:custGeom>
              <a:avLst/>
              <a:gdLst>
                <a:gd name="connsiteX0" fmla="*/ 0 w 705853"/>
                <a:gd name="connsiteY0" fmla="*/ 0 h 1283368"/>
                <a:gd name="connsiteX1" fmla="*/ 705853 w 705853"/>
                <a:gd name="connsiteY1" fmla="*/ 0 h 1283368"/>
                <a:gd name="connsiteX2" fmla="*/ 705853 w 705853"/>
                <a:gd name="connsiteY2" fmla="*/ 1283368 h 1283368"/>
                <a:gd name="connsiteX3" fmla="*/ 0 w 705853"/>
                <a:gd name="connsiteY3" fmla="*/ 1283368 h 1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853" h="1283368">
                  <a:moveTo>
                    <a:pt x="0" y="0"/>
                  </a:moveTo>
                  <a:lnTo>
                    <a:pt x="705853" y="0"/>
                  </a:lnTo>
                  <a:lnTo>
                    <a:pt x="705853" y="1283368"/>
                  </a:lnTo>
                  <a:lnTo>
                    <a:pt x="0" y="1283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pic>
          <p:nvPicPr>
            <p:cNvPr id="13" name="图片 12" descr="菲尔单logo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2" y="532"/>
              <a:ext cx="1345" cy="964"/>
            </a:xfrm>
            <a:prstGeom prst="rect">
              <a:avLst/>
            </a:prstGeom>
          </p:spPr>
        </p:pic>
      </p:grpSp>
      <p:sp>
        <p:nvSpPr>
          <p:cNvPr id="15" name="文本框 14"/>
          <p:cNvSpPr txBox="1"/>
          <p:nvPr/>
        </p:nvSpPr>
        <p:spPr>
          <a:xfrm>
            <a:off x="6388499" y="5845109"/>
            <a:ext cx="2493010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·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国内供应商管理模块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273304" y="5845109"/>
            <a:ext cx="2493010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·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海外团队运营模块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3105" y="6354697"/>
            <a:ext cx="2493599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·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终端客户体验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88545" y="6354697"/>
            <a:ext cx="2493599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·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系统支持与数据分析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VCG211250569400" descr="背景图案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>
            <a:fillRect/>
          </a:stretch>
        </p:blipFill>
        <p:spPr>
          <a:xfrm>
            <a:off x="2" y="0"/>
            <a:ext cx="12191996" cy="6858000"/>
          </a:xfrm>
          <a:prstGeom prst="rect">
            <a:avLst/>
          </a:prstGeom>
        </p:spPr>
      </p:pic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8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7695" y="2251075"/>
            <a:ext cx="11045825" cy="4166235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5" name="组合 4"/>
          <p:cNvGrpSpPr/>
          <p:nvPr/>
        </p:nvGrpSpPr>
        <p:grpSpPr>
          <a:xfrm>
            <a:off x="437296" y="399869"/>
            <a:ext cx="6096000" cy="1601651"/>
            <a:chOff x="689" y="1440"/>
            <a:chExt cx="9600" cy="2522"/>
          </a:xfrm>
        </p:grpSpPr>
        <p:sp>
          <p:nvSpPr>
            <p:cNvPr id="4" name="文本框 3"/>
            <p:cNvSpPr txBox="1"/>
            <p:nvPr/>
          </p:nvSpPr>
          <p:spPr>
            <a:xfrm>
              <a:off x="764" y="2364"/>
              <a:ext cx="4642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6000">
                  <a:solidFill>
                    <a:schemeClr val="bg1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cs typeface="MiSans Light" panose="00000400000000000000" charset="-122"/>
                </a:rPr>
                <a:t>目</a:t>
              </a:r>
              <a:r>
                <a:rPr lang="en-US" altLang="zh-CN" dirty="0">
                  <a:cs typeface="MiSans Light" panose="00000400000000000000" charset="-122"/>
                </a:rPr>
                <a:t> </a:t>
              </a:r>
              <a:r>
                <a:rPr lang="zh-CN" altLang="en-US" dirty="0">
                  <a:cs typeface="MiSans Light" panose="00000400000000000000" charset="-122"/>
                </a:rPr>
                <a:t>录</a:t>
              </a:r>
              <a:endParaRPr lang="zh-CN" altLang="en-US" dirty="0">
                <a:cs typeface="MiSans Light" panose="00000400000000000000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9" y="1440"/>
              <a:ext cx="9600" cy="11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cs typeface="MiSans Light" panose="00000400000000000000" charset="-122"/>
                </a:rPr>
                <a:t>CONTENTS</a:t>
              </a:r>
              <a:endParaRPr lang="zh-CN" altLang="en-US" sz="40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5"/>
            </p:custDataLst>
          </p:nvPr>
        </p:nvGrpSpPr>
        <p:grpSpPr>
          <a:xfrm>
            <a:off x="573155" y="2581924"/>
            <a:ext cx="3777230" cy="1460169"/>
            <a:chOff x="1143" y="4364"/>
            <a:chExt cx="5948" cy="2299"/>
          </a:xfrm>
        </p:grpSpPr>
        <p:sp>
          <p:nvSpPr>
            <p:cNvPr id="36" name="文本框 35"/>
            <p:cNvSpPr txBox="1"/>
            <p:nvPr>
              <p:custDataLst>
                <p:tags r:id="rId6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01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37" name="直接连接符 36"/>
            <p:cNvCxnSpPr/>
            <p:nvPr>
              <p:custDataLst>
                <p:tags r:id="rId7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>
              <p:custDataLst>
                <p:tags r:id="rId8"/>
              </p:custDataLst>
            </p:nvPr>
          </p:nvSpPr>
          <p:spPr>
            <a:xfrm>
              <a:off x="2145" y="4762"/>
              <a:ext cx="4946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整体业务模式概述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9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Overview of the overall business model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10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全球化供应链协同管理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661015" y="0"/>
            <a:ext cx="1052830" cy="1283335"/>
            <a:chOff x="935" y="0"/>
            <a:chExt cx="1658" cy="2021"/>
          </a:xfrm>
        </p:grpSpPr>
        <p:sp>
          <p:nvSpPr>
            <p:cNvPr id="23" name="任意多边形: 形状 22"/>
            <p:cNvSpPr/>
            <p:nvPr/>
          </p:nvSpPr>
          <p:spPr>
            <a:xfrm>
              <a:off x="935" y="0"/>
              <a:ext cx="1658" cy="2021"/>
            </a:xfrm>
            <a:custGeom>
              <a:avLst/>
              <a:gdLst>
                <a:gd name="connsiteX0" fmla="*/ 0 w 705853"/>
                <a:gd name="connsiteY0" fmla="*/ 0 h 1283368"/>
                <a:gd name="connsiteX1" fmla="*/ 705853 w 705853"/>
                <a:gd name="connsiteY1" fmla="*/ 0 h 1283368"/>
                <a:gd name="connsiteX2" fmla="*/ 705853 w 705853"/>
                <a:gd name="connsiteY2" fmla="*/ 1283368 h 1283368"/>
                <a:gd name="connsiteX3" fmla="*/ 0 w 705853"/>
                <a:gd name="connsiteY3" fmla="*/ 1283368 h 1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853" h="1283368">
                  <a:moveTo>
                    <a:pt x="0" y="0"/>
                  </a:moveTo>
                  <a:lnTo>
                    <a:pt x="705853" y="0"/>
                  </a:lnTo>
                  <a:lnTo>
                    <a:pt x="705853" y="1283368"/>
                  </a:lnTo>
                  <a:lnTo>
                    <a:pt x="0" y="1283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pic>
          <p:nvPicPr>
            <p:cNvPr id="13" name="图片 12" descr="菲尔单logo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92" y="532"/>
              <a:ext cx="1345" cy="96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>
            <p:custDataLst>
              <p:tags r:id="rId12"/>
            </p:custDataLst>
          </p:nvPr>
        </p:nvGrpSpPr>
        <p:grpSpPr>
          <a:xfrm>
            <a:off x="4067175" y="2581924"/>
            <a:ext cx="4014470" cy="1460169"/>
            <a:chOff x="1143" y="4364"/>
            <a:chExt cx="6323" cy="2299"/>
          </a:xfrm>
        </p:grpSpPr>
        <p:sp>
          <p:nvSpPr>
            <p:cNvPr id="9" name="文本框 8"/>
            <p:cNvSpPr txBox="1"/>
            <p:nvPr>
              <p:custDataLst>
                <p:tags r:id="rId13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02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4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>
              <p:custDataLst>
                <p:tags r:id="rId15"/>
              </p:custDataLst>
            </p:nvPr>
          </p:nvSpPr>
          <p:spPr>
            <a:xfrm>
              <a:off x="2145" y="4762"/>
              <a:ext cx="5321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国内供应商管理模块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6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Domestic Supplier Management Module 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7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供应商全生命周期管理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15" name="组合 14"/>
          <p:cNvGrpSpPr/>
          <p:nvPr>
            <p:custDataLst>
              <p:tags r:id="rId18"/>
            </p:custDataLst>
          </p:nvPr>
        </p:nvGrpSpPr>
        <p:grpSpPr>
          <a:xfrm>
            <a:off x="7798435" y="2581924"/>
            <a:ext cx="3776980" cy="1460169"/>
            <a:chOff x="1143" y="4364"/>
            <a:chExt cx="5948" cy="2299"/>
          </a:xfrm>
        </p:grpSpPr>
        <p:sp>
          <p:nvSpPr>
            <p:cNvPr id="16" name="文本框 15"/>
            <p:cNvSpPr txBox="1"/>
            <p:nvPr>
              <p:custDataLst>
                <p:tags r:id="rId19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03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7" name="直接连接符 16"/>
            <p:cNvCxnSpPr/>
            <p:nvPr>
              <p:custDataLst>
                <p:tags r:id="rId20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21"/>
              </p:custDataLst>
            </p:nvPr>
          </p:nvSpPr>
          <p:spPr>
            <a:xfrm>
              <a:off x="2145" y="4762"/>
              <a:ext cx="4946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海外团队运营模块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2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Overseas Team Operations Module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23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本地化运营与客户服务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24"/>
            </p:custDataLst>
          </p:nvPr>
        </p:nvGrpSpPr>
        <p:grpSpPr>
          <a:xfrm>
            <a:off x="573155" y="4542804"/>
            <a:ext cx="3777230" cy="1460169"/>
            <a:chOff x="1143" y="4364"/>
            <a:chExt cx="5948" cy="2299"/>
          </a:xfrm>
        </p:grpSpPr>
        <p:sp>
          <p:nvSpPr>
            <p:cNvPr id="24" name="文本框 23"/>
            <p:cNvSpPr txBox="1"/>
            <p:nvPr>
              <p:custDataLst>
                <p:tags r:id="rId25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04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25" name="直接连接符 24"/>
            <p:cNvCxnSpPr/>
            <p:nvPr>
              <p:custDataLst>
                <p:tags r:id="rId26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>
              <p:custDataLst>
                <p:tags r:id="rId27"/>
              </p:custDataLst>
            </p:nvPr>
          </p:nvSpPr>
          <p:spPr>
            <a:xfrm>
              <a:off x="2145" y="4762"/>
              <a:ext cx="4946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终端客户体验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28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Overview of the overall business model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29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无缝购物与售后服务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29" name="组合 28"/>
          <p:cNvGrpSpPr/>
          <p:nvPr>
            <p:custDataLst>
              <p:tags r:id="rId30"/>
            </p:custDataLst>
          </p:nvPr>
        </p:nvGrpSpPr>
        <p:grpSpPr>
          <a:xfrm>
            <a:off x="4194175" y="4542804"/>
            <a:ext cx="4014470" cy="1460169"/>
            <a:chOff x="1143" y="4364"/>
            <a:chExt cx="6323" cy="2299"/>
          </a:xfrm>
        </p:grpSpPr>
        <p:sp>
          <p:nvSpPr>
            <p:cNvPr id="30" name="文本框 29"/>
            <p:cNvSpPr txBox="1"/>
            <p:nvPr>
              <p:custDataLst>
                <p:tags r:id="rId31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05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31" name="直接连接符 30"/>
            <p:cNvCxnSpPr/>
            <p:nvPr>
              <p:custDataLst>
                <p:tags r:id="rId32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>
              <p:custDataLst>
                <p:tags r:id="rId33"/>
              </p:custDataLst>
            </p:nvPr>
          </p:nvSpPr>
          <p:spPr>
            <a:xfrm>
              <a:off x="2145" y="4762"/>
              <a:ext cx="5321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系统支持与数据分析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34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Domestic Supplier Management Module 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35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数据驱动决策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36"/>
            </p:custDataLst>
          </p:nvPr>
        </p:nvGrpSpPr>
        <p:grpSpPr>
          <a:xfrm>
            <a:off x="7925435" y="4542804"/>
            <a:ext cx="3776980" cy="1460169"/>
            <a:chOff x="1143" y="4364"/>
            <a:chExt cx="5948" cy="2299"/>
          </a:xfrm>
        </p:grpSpPr>
        <p:sp>
          <p:nvSpPr>
            <p:cNvPr id="50" name="文本框 49"/>
            <p:cNvSpPr txBox="1"/>
            <p:nvPr>
              <p:custDataLst>
                <p:tags r:id="rId37"/>
              </p:custDataLst>
            </p:nvPr>
          </p:nvSpPr>
          <p:spPr>
            <a:xfrm>
              <a:off x="1143" y="4364"/>
              <a:ext cx="1503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dirty="0">
                  <a:solidFill>
                    <a:srgbClr val="E13940"/>
                  </a:solidFill>
                  <a:cs typeface="MiSans Light" panose="00000400000000000000" charset="-122"/>
                </a:rPr>
                <a:t>06</a:t>
              </a:r>
              <a:endParaRPr lang="en-US" altLang="zh-CN" dirty="0">
                <a:solidFill>
                  <a:srgbClr val="E13940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56" name="直接连接符 55"/>
            <p:cNvCxnSpPr/>
            <p:nvPr>
              <p:custDataLst>
                <p:tags r:id="rId38"/>
              </p:custDataLst>
            </p:nvPr>
          </p:nvCxnSpPr>
          <p:spPr>
            <a:xfrm>
              <a:off x="1934" y="5032"/>
              <a:ext cx="0" cy="1526"/>
            </a:xfrm>
            <a:prstGeom prst="line">
              <a:avLst/>
            </a:prstGeom>
            <a:ln>
              <a:solidFill>
                <a:srgbClr val="D709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>
              <p:custDataLst>
                <p:tags r:id="rId39"/>
              </p:custDataLst>
            </p:nvPr>
          </p:nvSpPr>
          <p:spPr>
            <a:xfrm>
              <a:off x="2145" y="4762"/>
              <a:ext cx="4946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600" dirty="0">
                  <a:solidFill>
                    <a:srgbClr val="E13940"/>
                  </a:solidFill>
                  <a:latin typeface="+mj-ea"/>
                  <a:ea typeface="+mj-ea"/>
                </a:rPr>
                <a:t>总结页</a:t>
              </a:r>
              <a:endParaRPr lang="zh-CN" altLang="en-US" sz="2600" dirty="0">
                <a:solidFill>
                  <a:srgbClr val="E13940"/>
                </a:solidFill>
                <a:latin typeface="+mj-ea"/>
                <a:ea typeface="+mj-ea"/>
              </a:endParaRPr>
            </a:p>
          </p:txBody>
        </p:sp>
        <p:sp>
          <p:nvSpPr>
            <p:cNvPr id="63" name="文本框 62"/>
            <p:cNvSpPr txBox="1"/>
            <p:nvPr>
              <p:custDataLst>
                <p:tags r:id="rId40"/>
              </p:custDataLst>
            </p:nvPr>
          </p:nvSpPr>
          <p:spPr>
            <a:xfrm>
              <a:off x="2182" y="5449"/>
              <a:ext cx="4908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MiSans Light" panose="00000400000000000000" charset="-122"/>
                </a:rPr>
                <a:t>Overseas Team Operations Module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cs typeface="MiSans Light" panose="00000400000000000000" charset="-122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41"/>
              </p:custDataLst>
            </p:nvPr>
          </p:nvSpPr>
          <p:spPr>
            <a:xfrm>
              <a:off x="2124" y="5889"/>
              <a:ext cx="4890" cy="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tx2"/>
                  </a:solidFill>
                  <a:cs typeface="MiSans Light" panose="00000400000000000000" charset="-122"/>
                </a:rPr>
                <a:t>菲尔集团海外仓战略价值</a:t>
              </a:r>
              <a:endParaRPr lang="zh-CN" altLang="en-US" sz="2000" b="1" dirty="0">
                <a:solidFill>
                  <a:schemeClr val="tx2"/>
                </a:solidFill>
                <a:cs typeface="MiSans Light" panose="00000400000000000000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0"/>
            <a:ext cx="12192000" cy="1983740"/>
            <a:chOff x="0" y="0"/>
            <a:chExt cx="19200" cy="3124"/>
          </a:xfrm>
        </p:grpSpPr>
        <p:sp>
          <p:nvSpPr>
            <p:cNvPr id="2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90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整体业务模式概述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01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41" name="文本框 40"/>
            <p:cNvSpPr txBox="1"/>
            <p:nvPr>
              <p:custDataLst>
                <p:tags r:id="rId3"/>
              </p:custDataLst>
            </p:nvPr>
          </p:nvSpPr>
          <p:spPr>
            <a:xfrm>
              <a:off x="3725" y="1609"/>
              <a:ext cx="109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全球化供应链协同管理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2915" y="3442970"/>
            <a:ext cx="3366770" cy="3037840"/>
            <a:chOff x="879" y="4387"/>
            <a:chExt cx="5302" cy="4784"/>
          </a:xfrm>
        </p:grpSpPr>
        <p:sp>
          <p:nvSpPr>
            <p:cNvPr id="5" name="六边形 4"/>
            <p:cNvSpPr/>
            <p:nvPr/>
          </p:nvSpPr>
          <p:spPr>
            <a:xfrm>
              <a:off x="879" y="4387"/>
              <a:ext cx="5303" cy="4784"/>
            </a:xfrm>
            <a:prstGeom prst="hexagon">
              <a:avLst/>
            </a:prstGeom>
            <a:solidFill>
              <a:srgbClr val="D70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879" y="5931"/>
              <a:ext cx="5303" cy="18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缩短国际物流链路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提升终端客户交付速度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04995" y="3442970"/>
            <a:ext cx="3366770" cy="3037840"/>
            <a:chOff x="879" y="4387"/>
            <a:chExt cx="5302" cy="4784"/>
          </a:xfrm>
        </p:grpSpPr>
        <p:sp>
          <p:nvSpPr>
            <p:cNvPr id="11" name="六边形 10"/>
            <p:cNvSpPr/>
            <p:nvPr/>
          </p:nvSpPr>
          <p:spPr>
            <a:xfrm>
              <a:off x="879" y="4387"/>
              <a:ext cx="5303" cy="4784"/>
            </a:xfrm>
            <a:prstGeom prst="hexagon">
              <a:avLst/>
            </a:prstGeom>
            <a:solidFill>
              <a:srgbClr val="D70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>
              <p:custDataLst>
                <p:tags r:id="rId5"/>
              </p:custDataLst>
            </p:nvPr>
          </p:nvSpPr>
          <p:spPr>
            <a:xfrm>
              <a:off x="879" y="5931"/>
              <a:ext cx="5303" cy="18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供应商集中化管理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降低跨国交易复杂度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47075" y="3442970"/>
            <a:ext cx="3366770" cy="3037840"/>
            <a:chOff x="879" y="4387"/>
            <a:chExt cx="5302" cy="4784"/>
          </a:xfrm>
        </p:grpSpPr>
        <p:sp>
          <p:nvSpPr>
            <p:cNvPr id="17" name="六边形 16"/>
            <p:cNvSpPr/>
            <p:nvPr/>
          </p:nvSpPr>
          <p:spPr>
            <a:xfrm>
              <a:off x="879" y="4387"/>
              <a:ext cx="5303" cy="4784"/>
            </a:xfrm>
            <a:prstGeom prst="hexagon">
              <a:avLst/>
            </a:prstGeom>
            <a:solidFill>
              <a:srgbClr val="D70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>
              <p:custDataLst>
                <p:tags r:id="rId6"/>
              </p:custDataLst>
            </p:nvPr>
          </p:nvSpPr>
          <p:spPr>
            <a:xfrm>
              <a:off x="879" y="5931"/>
              <a:ext cx="5303" cy="18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海外团队本地化运营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cs typeface="MiSans Light" panose="00000400000000000000" charset="-122"/>
                </a:rPr>
                <a:t>快速响应市场需求</a:t>
              </a:r>
              <a:endParaRPr lang="zh-CN" altLang="en-US" sz="20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1074420" y="2274570"/>
            <a:ext cx="10382885" cy="1073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菲尔集团作为国内汽配贸易领军企业，正通过海外仓布局实现全球化扩张。国内供应商直接供货至海外仓库，由海外团队独立管理销售、库存及客户服务，形成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“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国内供应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+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海外运营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”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的高效协同模式。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图片 1" descr="000-主流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290" y="330200"/>
            <a:ext cx="8781415" cy="61912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0"/>
            <a:ext cx="12192000" cy="1983740"/>
            <a:chOff x="0" y="0"/>
            <a:chExt cx="19200" cy="3124"/>
          </a:xfrm>
        </p:grpSpPr>
        <p:sp>
          <p:nvSpPr>
            <p:cNvPr id="2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90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国内供应商管理模块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02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41" name="文本框 40"/>
            <p:cNvSpPr txBox="1"/>
            <p:nvPr>
              <p:custDataLst>
                <p:tags r:id="rId3"/>
              </p:custDataLst>
            </p:nvPr>
          </p:nvSpPr>
          <p:spPr>
            <a:xfrm>
              <a:off x="3725" y="1609"/>
              <a:ext cx="109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供应商全生命周期管理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1074420" y="2204720"/>
            <a:ext cx="10382885" cy="1073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菲尔集团国内总部通过系统化工具实现供应商精细化管理：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grpSp>
        <p:nvGrpSpPr>
          <p:cNvPr id="3" name="组合 2"/>
          <p:cNvGrpSpPr/>
          <p:nvPr>
            <p:custDataLst>
              <p:tags r:id="rId5"/>
            </p:custDataLst>
          </p:nvPr>
        </p:nvGrpSpPr>
        <p:grpSpPr>
          <a:xfrm>
            <a:off x="1061720" y="2867025"/>
            <a:ext cx="3954780" cy="1684655"/>
            <a:chOff x="5364" y="6512"/>
            <a:chExt cx="6228" cy="2653"/>
          </a:xfrm>
        </p:grpSpPr>
        <p:sp>
          <p:nvSpPr>
            <p:cNvPr id="108" name="矩形: 圆角 107"/>
            <p:cNvSpPr/>
            <p:nvPr>
              <p:custDataLst>
                <p:tags r:id="rId6"/>
              </p:custDataLst>
            </p:nvPr>
          </p:nvSpPr>
          <p:spPr>
            <a:xfrm>
              <a:off x="5364" y="6512"/>
              <a:ext cx="6228" cy="2653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MiSans Light" panose="00000400000000000000" charset="-122"/>
              </a:endParaRPr>
            </a:p>
          </p:txBody>
        </p:sp>
        <p:sp>
          <p:nvSpPr>
            <p:cNvPr id="60" name="矩形 59"/>
            <p:cNvSpPr/>
            <p:nvPr>
              <p:custDataLst>
                <p:tags r:id="rId7"/>
              </p:custDataLst>
            </p:nvPr>
          </p:nvSpPr>
          <p:spPr>
            <a:xfrm>
              <a:off x="5623" y="8102"/>
              <a:ext cx="5726" cy="71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型号推荐</a:t>
              </a:r>
              <a:endParaRPr kumimoji="1"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61" name="矩形 60"/>
            <p:cNvSpPr/>
            <p:nvPr>
              <p:custDataLst>
                <p:tags r:id="rId8"/>
              </p:custDataLst>
            </p:nvPr>
          </p:nvSpPr>
          <p:spPr>
            <a:xfrm>
              <a:off x="7005" y="6961"/>
              <a:ext cx="29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供应商管理</a:t>
              </a:r>
              <a:endParaRPr lang="zh-CN" altLang="en-US" sz="2400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62" name="直接连接符 61"/>
            <p:cNvCxnSpPr/>
            <p:nvPr>
              <p:custDataLst>
                <p:tags r:id="rId9"/>
              </p:custDataLst>
            </p:nvPr>
          </p:nvCxnSpPr>
          <p:spPr>
            <a:xfrm flipV="1">
              <a:off x="7845" y="7918"/>
              <a:ext cx="1265" cy="0"/>
            </a:xfrm>
            <a:prstGeom prst="line">
              <a:avLst/>
            </a:prstGeom>
            <a:ln>
              <a:solidFill>
                <a:srgbClr val="E139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>
            <p:custDataLst>
              <p:tags r:id="rId10"/>
            </p:custDataLst>
          </p:nvPr>
        </p:nvGrpSpPr>
        <p:grpSpPr>
          <a:xfrm>
            <a:off x="6537325" y="2867025"/>
            <a:ext cx="3954780" cy="1697990"/>
            <a:chOff x="5364" y="6512"/>
            <a:chExt cx="6228" cy="2674"/>
          </a:xfrm>
        </p:grpSpPr>
        <p:sp>
          <p:nvSpPr>
            <p:cNvPr id="8" name="矩形: 圆角 107"/>
            <p:cNvSpPr/>
            <p:nvPr>
              <p:custDataLst>
                <p:tags r:id="rId11"/>
              </p:custDataLst>
            </p:nvPr>
          </p:nvSpPr>
          <p:spPr>
            <a:xfrm>
              <a:off x="5364" y="6512"/>
              <a:ext cx="6228" cy="2653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MiSans Light" panose="00000400000000000000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2"/>
              </p:custDataLst>
            </p:nvPr>
          </p:nvSpPr>
          <p:spPr>
            <a:xfrm>
              <a:off x="5623" y="7910"/>
              <a:ext cx="5726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应付</a:t>
              </a:r>
              <a:r>
                <a:rPr kumimoji="1"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/</a:t>
              </a: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已付账款透明化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自动生成对账表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3"/>
              </p:custDataLst>
            </p:nvPr>
          </p:nvSpPr>
          <p:spPr>
            <a:xfrm>
              <a:off x="7005" y="6961"/>
              <a:ext cx="29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财务对账</a:t>
              </a:r>
              <a:endParaRPr lang="zh-CN" altLang="en-US" sz="2400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24" name="直接连接符 23"/>
            <p:cNvCxnSpPr/>
            <p:nvPr>
              <p:custDataLst>
                <p:tags r:id="rId14"/>
              </p:custDataLst>
            </p:nvPr>
          </p:nvCxnSpPr>
          <p:spPr>
            <a:xfrm flipV="1">
              <a:off x="7845" y="7918"/>
              <a:ext cx="1265" cy="0"/>
            </a:xfrm>
            <a:prstGeom prst="line">
              <a:avLst/>
            </a:prstGeom>
            <a:ln>
              <a:solidFill>
                <a:srgbClr val="E139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>
            <p:custDataLst>
              <p:tags r:id="rId15"/>
            </p:custDataLst>
          </p:nvPr>
        </p:nvGrpSpPr>
        <p:grpSpPr>
          <a:xfrm>
            <a:off x="1061720" y="4830445"/>
            <a:ext cx="3954780" cy="1687830"/>
            <a:chOff x="5364" y="6512"/>
            <a:chExt cx="6228" cy="2658"/>
          </a:xfrm>
        </p:grpSpPr>
        <p:sp>
          <p:nvSpPr>
            <p:cNvPr id="27" name="矩形: 圆角 107"/>
            <p:cNvSpPr/>
            <p:nvPr>
              <p:custDataLst>
                <p:tags r:id="rId16"/>
              </p:custDataLst>
            </p:nvPr>
          </p:nvSpPr>
          <p:spPr>
            <a:xfrm>
              <a:off x="5364" y="6512"/>
              <a:ext cx="6228" cy="2653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MiSans Light" panose="00000400000000000000" charset="-122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17"/>
              </p:custDataLst>
            </p:nvPr>
          </p:nvSpPr>
          <p:spPr>
            <a:xfrm>
              <a:off x="5623" y="7894"/>
              <a:ext cx="5726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共享库存型号清单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智能推荐补货计划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8"/>
              </p:custDataLst>
            </p:nvPr>
          </p:nvSpPr>
          <p:spPr>
            <a:xfrm>
              <a:off x="7005" y="6961"/>
              <a:ext cx="29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库存协同</a:t>
              </a:r>
              <a:endParaRPr lang="zh-CN" altLang="en-US" sz="2400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30" name="直接连接符 29"/>
            <p:cNvCxnSpPr/>
            <p:nvPr>
              <p:custDataLst>
                <p:tags r:id="rId19"/>
              </p:custDataLst>
            </p:nvPr>
          </p:nvCxnSpPr>
          <p:spPr>
            <a:xfrm flipV="1">
              <a:off x="7845" y="7918"/>
              <a:ext cx="1265" cy="0"/>
            </a:xfrm>
            <a:prstGeom prst="line">
              <a:avLst/>
            </a:prstGeom>
            <a:ln>
              <a:solidFill>
                <a:srgbClr val="E139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>
            <p:custDataLst>
              <p:tags r:id="rId20"/>
            </p:custDataLst>
          </p:nvPr>
        </p:nvGrpSpPr>
        <p:grpSpPr>
          <a:xfrm>
            <a:off x="6537325" y="4830445"/>
            <a:ext cx="3954780" cy="1687830"/>
            <a:chOff x="5364" y="6512"/>
            <a:chExt cx="6228" cy="2658"/>
          </a:xfrm>
        </p:grpSpPr>
        <p:sp>
          <p:nvSpPr>
            <p:cNvPr id="32" name="矩形: 圆角 107"/>
            <p:cNvSpPr/>
            <p:nvPr>
              <p:custDataLst>
                <p:tags r:id="rId21"/>
              </p:custDataLst>
            </p:nvPr>
          </p:nvSpPr>
          <p:spPr>
            <a:xfrm>
              <a:off x="5364" y="6512"/>
              <a:ext cx="6228" cy="2653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cs typeface="MiSans Light" panose="00000400000000000000" charset="-122"/>
              </a:endParaRPr>
            </a:p>
          </p:txBody>
        </p:sp>
        <p:sp>
          <p:nvSpPr>
            <p:cNvPr id="33" name="矩形 32"/>
            <p:cNvSpPr/>
            <p:nvPr>
              <p:custDataLst>
                <p:tags r:id="rId22"/>
              </p:custDataLst>
            </p:nvPr>
          </p:nvSpPr>
          <p:spPr>
            <a:xfrm>
              <a:off x="5623" y="7894"/>
              <a:ext cx="5726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确保供货稳定性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MiSans Light" panose="00000400000000000000" charset="-122"/>
                </a:rPr>
                <a:t>优化供应链资金流</a:t>
              </a:r>
              <a:endPara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34" name="矩形 33"/>
            <p:cNvSpPr/>
            <p:nvPr>
              <p:custDataLst>
                <p:tags r:id="rId23"/>
              </p:custDataLst>
            </p:nvPr>
          </p:nvSpPr>
          <p:spPr>
            <a:xfrm>
              <a:off x="7005" y="6961"/>
              <a:ext cx="294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400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价值体现</a:t>
              </a:r>
              <a:endParaRPr lang="zh-CN" altLang="en-US" sz="2400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35" name="直接连接符 34"/>
            <p:cNvCxnSpPr/>
            <p:nvPr>
              <p:custDataLst>
                <p:tags r:id="rId24"/>
              </p:custDataLst>
            </p:nvPr>
          </p:nvCxnSpPr>
          <p:spPr>
            <a:xfrm flipV="1">
              <a:off x="7845" y="7918"/>
              <a:ext cx="1265" cy="0"/>
            </a:xfrm>
            <a:prstGeom prst="line">
              <a:avLst/>
            </a:prstGeom>
            <a:ln>
              <a:solidFill>
                <a:srgbClr val="E139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图片 1" descr="002 资金与货物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95" y="421005"/>
            <a:ext cx="10857865" cy="61017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6208" y="2689860"/>
            <a:ext cx="3236523" cy="1195405"/>
            <a:chOff x="643" y="4223"/>
            <a:chExt cx="5097" cy="1883"/>
          </a:xfrm>
        </p:grpSpPr>
        <p:sp>
          <p:nvSpPr>
            <p:cNvPr id="75" name="矩形 74"/>
            <p:cNvSpPr/>
            <p:nvPr/>
          </p:nvSpPr>
          <p:spPr>
            <a:xfrm>
              <a:off x="643" y="4830"/>
              <a:ext cx="5097" cy="1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入库单、盘点单、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出库单闭环跟踪。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2524" y="4223"/>
              <a:ext cx="303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01</a:t>
              </a:r>
              <a:r>
                <a:rPr lang="zh-CN" altLang="en-US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、库存管理</a:t>
              </a:r>
              <a:endParaRPr lang="zh-CN" altLang="en-US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23030" y="2400935"/>
            <a:ext cx="4004310" cy="4004310"/>
            <a:chOff x="5964" y="3781"/>
            <a:chExt cx="6306" cy="6306"/>
          </a:xfrm>
        </p:grpSpPr>
        <p:sp>
          <p:nvSpPr>
            <p:cNvPr id="9" name="椭圆 8"/>
            <p:cNvSpPr/>
            <p:nvPr/>
          </p:nvSpPr>
          <p:spPr>
            <a:xfrm>
              <a:off x="6686" y="4503"/>
              <a:ext cx="4862" cy="4862"/>
            </a:xfrm>
            <a:prstGeom prst="ellipse">
              <a:avLst/>
            </a:prstGeom>
            <a:solidFill>
              <a:schemeClr val="accent4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pic>
          <p:nvPicPr>
            <p:cNvPr id="63" name="图片 62" descr="建筑的摆设布局&#10;&#10;描述已自动生成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27" t="818" r="25099" b="37418"/>
            <a:stretch>
              <a:fillRect/>
            </a:stretch>
          </p:blipFill>
          <p:spPr>
            <a:xfrm>
              <a:off x="6988" y="4805"/>
              <a:ext cx="4258" cy="4258"/>
            </a:xfrm>
            <a:custGeom>
              <a:avLst/>
              <a:gdLst>
                <a:gd name="connsiteX0" fmla="*/ 1558977 w 3117954"/>
                <a:gd name="connsiteY0" fmla="*/ 0 h 3117954"/>
                <a:gd name="connsiteX1" fmla="*/ 3117954 w 3117954"/>
                <a:gd name="connsiteY1" fmla="*/ 1558977 h 3117954"/>
                <a:gd name="connsiteX2" fmla="*/ 1558977 w 3117954"/>
                <a:gd name="connsiteY2" fmla="*/ 3117954 h 3117954"/>
                <a:gd name="connsiteX3" fmla="*/ 0 w 3117954"/>
                <a:gd name="connsiteY3" fmla="*/ 1558977 h 3117954"/>
                <a:gd name="connsiteX4" fmla="*/ 1558977 w 3117954"/>
                <a:gd name="connsiteY4" fmla="*/ 0 h 311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7954" h="3117954">
                  <a:moveTo>
                    <a:pt x="1558977" y="0"/>
                  </a:moveTo>
                  <a:cubicBezTo>
                    <a:pt x="2419976" y="0"/>
                    <a:pt x="3117954" y="697978"/>
                    <a:pt x="3117954" y="1558977"/>
                  </a:cubicBezTo>
                  <a:cubicBezTo>
                    <a:pt x="3117954" y="2419976"/>
                    <a:pt x="2419976" y="3117954"/>
                    <a:pt x="1558977" y="3117954"/>
                  </a:cubicBezTo>
                  <a:cubicBezTo>
                    <a:pt x="697978" y="3117954"/>
                    <a:pt x="0" y="2419976"/>
                    <a:pt x="0" y="1558977"/>
                  </a:cubicBezTo>
                  <a:cubicBezTo>
                    <a:pt x="0" y="697978"/>
                    <a:pt x="697978" y="0"/>
                    <a:pt x="1558977" y="0"/>
                  </a:cubicBezTo>
                  <a:close/>
                </a:path>
              </a:pathLst>
            </a:custGeom>
          </p:spPr>
        </p:pic>
        <p:sp>
          <p:nvSpPr>
            <p:cNvPr id="2" name="椭圆 1"/>
            <p:cNvSpPr/>
            <p:nvPr/>
          </p:nvSpPr>
          <p:spPr>
            <a:xfrm>
              <a:off x="6988" y="4805"/>
              <a:ext cx="4258" cy="4258"/>
            </a:xfrm>
            <a:prstGeom prst="ellipse">
              <a:avLst/>
            </a:prstGeom>
            <a:gradFill flip="none" rotWithShape="1">
              <a:gsLst>
                <a:gs pos="0">
                  <a:srgbClr val="E35D73">
                    <a:alpha val="75000"/>
                  </a:srgbClr>
                </a:gs>
                <a:gs pos="99000">
                  <a:srgbClr val="E13940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5964" y="3781"/>
              <a:ext cx="6306" cy="6306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48000">
                    <a:srgbClr val="E13940"/>
                  </a:gs>
                </a:gsLst>
                <a:lin ang="2700000" scaled="1"/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7131" y="6434"/>
              <a:ext cx="3972" cy="1001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核心模块</a:t>
              </a:r>
              <a:endParaRPr lang="zh-CN" altLang="en-US" sz="28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686550" y="795083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0" y="-15875"/>
            <a:ext cx="12192000" cy="1983740"/>
            <a:chOff x="0" y="0"/>
            <a:chExt cx="19200" cy="3124"/>
          </a:xfrm>
        </p:grpSpPr>
        <p:sp>
          <p:nvSpPr>
            <p:cNvPr id="4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11083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本地化运营与客户服务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03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5" name="文本框 4"/>
            <p:cNvSpPr txBox="1"/>
            <p:nvPr>
              <p:custDataLst>
                <p:tags r:id="rId4"/>
              </p:custDataLst>
            </p:nvPr>
          </p:nvSpPr>
          <p:spPr>
            <a:xfrm>
              <a:off x="3725" y="1609"/>
              <a:ext cx="123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海外团队依托系统实现全流程自主管理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7320" y="4946015"/>
            <a:ext cx="3236595" cy="1195705"/>
            <a:chOff x="643" y="4223"/>
            <a:chExt cx="5097" cy="1883"/>
          </a:xfrm>
        </p:grpSpPr>
        <p:sp>
          <p:nvSpPr>
            <p:cNvPr id="11" name="矩形 10"/>
            <p:cNvSpPr/>
            <p:nvPr/>
          </p:nvSpPr>
          <p:spPr>
            <a:xfrm>
              <a:off x="643" y="4830"/>
              <a:ext cx="5097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退货退款高效处理，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客户对账表自助查询。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4" y="4223"/>
              <a:ext cx="303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03</a:t>
              </a:r>
              <a:r>
                <a:rPr lang="zh-CN" altLang="en-US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、客户服务</a:t>
              </a:r>
              <a:endParaRPr lang="zh-CN" altLang="en-US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75333" y="2681605"/>
            <a:ext cx="3236523" cy="1195405"/>
            <a:chOff x="643" y="4223"/>
            <a:chExt cx="5097" cy="1883"/>
          </a:xfrm>
        </p:grpSpPr>
        <p:sp>
          <p:nvSpPr>
            <p:cNvPr id="19" name="矩形 18"/>
            <p:cNvSpPr/>
            <p:nvPr/>
          </p:nvSpPr>
          <p:spPr>
            <a:xfrm>
              <a:off x="643" y="4830"/>
              <a:ext cx="5097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销售单、应收</a:t>
              </a:r>
              <a:r>
                <a:rPr kumimoji="1" lang="en-US" altLang="zh-CN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/</a:t>
              </a: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应付账款、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l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利润表一键生成。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00" y="4223"/>
              <a:ext cx="303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02</a:t>
              </a:r>
              <a:r>
                <a:rPr lang="zh-CN" altLang="en-US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、销售与财务</a:t>
              </a:r>
              <a:endParaRPr lang="zh-CN" altLang="en-US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75333" y="4925060"/>
            <a:ext cx="3236523" cy="1195405"/>
            <a:chOff x="643" y="4223"/>
            <a:chExt cx="5097" cy="1883"/>
          </a:xfrm>
        </p:grpSpPr>
        <p:sp>
          <p:nvSpPr>
            <p:cNvPr id="26" name="矩形 25"/>
            <p:cNvSpPr/>
            <p:nvPr/>
          </p:nvSpPr>
          <p:spPr>
            <a:xfrm>
              <a:off x="643" y="4830"/>
              <a:ext cx="5097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l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提升海外市场响应速度，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l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保障财务对集团透明性。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0" y="4223"/>
              <a:ext cx="303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04</a:t>
              </a:r>
              <a:r>
                <a:rPr lang="zh-CN" altLang="en-US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、价值体现</a:t>
              </a:r>
              <a:endParaRPr lang="zh-CN" altLang="en-US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图片 1" descr="100 主体对象与对应的功能模块.f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205" y="320040"/>
            <a:ext cx="6986905" cy="61677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001 SKU数据流程.fw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3255" y="2516505"/>
            <a:ext cx="7467600" cy="4257040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0" y="0"/>
            <a:ext cx="12192000" cy="1983740"/>
            <a:chOff x="0" y="0"/>
            <a:chExt cx="19200" cy="3124"/>
          </a:xfrm>
        </p:grpSpPr>
        <p:sp>
          <p:nvSpPr>
            <p:cNvPr id="2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90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终端客户体验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04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2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组合 21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23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41" name="文本框 40"/>
            <p:cNvSpPr txBox="1"/>
            <p:nvPr>
              <p:custDataLst>
                <p:tags r:id="rId4"/>
              </p:custDataLst>
            </p:nvPr>
          </p:nvSpPr>
          <p:spPr>
            <a:xfrm>
              <a:off x="3725" y="1609"/>
              <a:ext cx="109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无缝购物与售后服务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sp>
        <p:nvSpPr>
          <p:cNvPr id="21" name="文本框 20"/>
          <p:cNvSpPr txBox="1"/>
          <p:nvPr>
            <p:custDataLst>
              <p:tags r:id="rId5"/>
            </p:custDataLst>
          </p:nvPr>
        </p:nvSpPr>
        <p:spPr>
          <a:xfrm>
            <a:off x="1074420" y="2204720"/>
            <a:ext cx="10382885" cy="1073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MiSans Light" panose="00000400000000000000" charset="-122"/>
              </a:rPr>
              <a:t>终端客户通过专属界面享受便捷服务：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6885" y="3032125"/>
            <a:ext cx="1479550" cy="396875"/>
          </a:xfrm>
          <a:prstGeom prst="rect">
            <a:avLst/>
          </a:prstGeom>
          <a:solidFill>
            <a:srgbClr val="E139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cs typeface="MiSans Light" panose="00000400000000000000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72135" y="3035300"/>
            <a:ext cx="1381760" cy="39560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1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·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功能亮点</a:t>
            </a:r>
            <a:endParaRPr lang="zh-CN" altLang="en-US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</p:txBody>
      </p:sp>
      <p:sp>
        <p:nvSpPr>
          <p:cNvPr id="5" name="矩形 4"/>
          <p:cNvSpPr/>
          <p:nvPr>
            <p:custDataLst>
              <p:tags r:id="rId6"/>
            </p:custDataLst>
          </p:nvPr>
        </p:nvSpPr>
        <p:spPr>
          <a:xfrm>
            <a:off x="476885" y="3521710"/>
            <a:ext cx="3636010" cy="4508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rPr>
              <a:t>商品清单浏览、购物车一键下单。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MiSans Light" panose="00000400000000000000" charset="-122"/>
            </a:endParaRPr>
          </a:p>
        </p:txBody>
      </p:sp>
      <p:sp>
        <p:nvSpPr>
          <p:cNvPr id="7" name="矩形 6"/>
          <p:cNvSpPr/>
          <p:nvPr>
            <p:custDataLst>
              <p:tags r:id="rId7"/>
            </p:custDataLst>
          </p:nvPr>
        </p:nvSpPr>
        <p:spPr>
          <a:xfrm>
            <a:off x="476885" y="3972560"/>
            <a:ext cx="3636010" cy="4508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kumimoji="1" lang="zh-CN" altLang="en-US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rPr>
              <a:t>支付记录与退款进度实时查询。</a:t>
            </a:r>
            <a:endParaRPr kumimoji="1" lang="zh-CN" altLang="en-US" b="1" u="sng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MiSans Light" panose="000004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476885" y="4419600"/>
            <a:ext cx="3636010" cy="4508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30000"/>
              </a:lnSpc>
            </a:pP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MiSans Light" panose="00000400000000000000" charset="-122"/>
              </a:rPr>
              <a:t>自助对账表下载，提升交易透明度。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任意多边形: 形状 65"/>
          <p:cNvSpPr/>
          <p:nvPr/>
        </p:nvSpPr>
        <p:spPr>
          <a:xfrm>
            <a:off x="408305" y="2307273"/>
            <a:ext cx="5306695" cy="3861435"/>
          </a:xfrm>
          <a:custGeom>
            <a:avLst/>
            <a:gdLst>
              <a:gd name="connsiteX0" fmla="*/ 0 w 5307011"/>
              <a:gd name="connsiteY0" fmla="*/ 0 h 3970337"/>
              <a:gd name="connsiteX1" fmla="*/ 5307011 w 5307011"/>
              <a:gd name="connsiteY1" fmla="*/ 0 h 3970337"/>
              <a:gd name="connsiteX2" fmla="*/ 5307011 w 5307011"/>
              <a:gd name="connsiteY2" fmla="*/ 687973 h 3970337"/>
              <a:gd name="connsiteX3" fmla="*/ 5285805 w 5307011"/>
              <a:gd name="connsiteY3" fmla="*/ 693426 h 3970337"/>
              <a:gd name="connsiteX4" fmla="*/ 4335462 w 5307011"/>
              <a:gd name="connsiteY4" fmla="*/ 1985168 h 3970337"/>
              <a:gd name="connsiteX5" fmla="*/ 5285805 w 5307011"/>
              <a:gd name="connsiteY5" fmla="*/ 3276910 h 3970337"/>
              <a:gd name="connsiteX6" fmla="*/ 5307011 w 5307011"/>
              <a:gd name="connsiteY6" fmla="*/ 3282363 h 3970337"/>
              <a:gd name="connsiteX7" fmla="*/ 5307011 w 5307011"/>
              <a:gd name="connsiteY7" fmla="*/ 3970337 h 3970337"/>
              <a:gd name="connsiteX8" fmla="*/ 0 w 5307011"/>
              <a:gd name="connsiteY8" fmla="*/ 3970337 h 397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7011" h="3970337">
                <a:moveTo>
                  <a:pt x="0" y="0"/>
                </a:moveTo>
                <a:lnTo>
                  <a:pt x="5307011" y="0"/>
                </a:lnTo>
                <a:lnTo>
                  <a:pt x="5307011" y="687973"/>
                </a:lnTo>
                <a:lnTo>
                  <a:pt x="5285805" y="693426"/>
                </a:lnTo>
                <a:cubicBezTo>
                  <a:pt x="4735225" y="864674"/>
                  <a:pt x="4335462" y="1378236"/>
                  <a:pt x="4335462" y="1985168"/>
                </a:cubicBezTo>
                <a:cubicBezTo>
                  <a:pt x="4335462" y="2592100"/>
                  <a:pt x="4735225" y="3105662"/>
                  <a:pt x="5285805" y="3276910"/>
                </a:cubicBezTo>
                <a:lnTo>
                  <a:pt x="5307011" y="3282363"/>
                </a:lnTo>
                <a:lnTo>
                  <a:pt x="5307011" y="3970337"/>
                </a:lnTo>
                <a:lnTo>
                  <a:pt x="0" y="3970337"/>
                </a:lnTo>
                <a:close/>
              </a:path>
            </a:pathLst>
          </a:custGeom>
          <a:gradFill flip="none" rotWithShape="1">
            <a:gsLst>
              <a:gs pos="0">
                <a:srgbClr val="D70937"/>
              </a:gs>
              <a:gs pos="100000">
                <a:srgbClr val="E77588">
                  <a:alpha val="67000"/>
                </a:srgbClr>
              </a:gs>
            </a:gsLst>
            <a:lin ang="174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65" name="任意多边形: 形状 64"/>
          <p:cNvSpPr/>
          <p:nvPr/>
        </p:nvSpPr>
        <p:spPr>
          <a:xfrm>
            <a:off x="6407150" y="2305050"/>
            <a:ext cx="5306695" cy="3865880"/>
          </a:xfrm>
          <a:custGeom>
            <a:avLst/>
            <a:gdLst>
              <a:gd name="connsiteX0" fmla="*/ 0 w 5307011"/>
              <a:gd name="connsiteY0" fmla="*/ 0 h 3970337"/>
              <a:gd name="connsiteX1" fmla="*/ 5307011 w 5307011"/>
              <a:gd name="connsiteY1" fmla="*/ 0 h 3970337"/>
              <a:gd name="connsiteX2" fmla="*/ 5307011 w 5307011"/>
              <a:gd name="connsiteY2" fmla="*/ 3970337 h 3970337"/>
              <a:gd name="connsiteX3" fmla="*/ 0 w 5307011"/>
              <a:gd name="connsiteY3" fmla="*/ 3970337 h 3970337"/>
              <a:gd name="connsiteX4" fmla="*/ 0 w 5307011"/>
              <a:gd name="connsiteY4" fmla="*/ 3277464 h 3970337"/>
              <a:gd name="connsiteX5" fmla="*/ 2155 w 5307011"/>
              <a:gd name="connsiteY5" fmla="*/ 3276910 h 3970337"/>
              <a:gd name="connsiteX6" fmla="*/ 952498 w 5307011"/>
              <a:gd name="connsiteY6" fmla="*/ 1985168 h 3970337"/>
              <a:gd name="connsiteX7" fmla="*/ 2155 w 5307011"/>
              <a:gd name="connsiteY7" fmla="*/ 693426 h 3970337"/>
              <a:gd name="connsiteX8" fmla="*/ 0 w 5307011"/>
              <a:gd name="connsiteY8" fmla="*/ 692872 h 3970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7011" h="3970337">
                <a:moveTo>
                  <a:pt x="0" y="0"/>
                </a:moveTo>
                <a:lnTo>
                  <a:pt x="5307011" y="0"/>
                </a:lnTo>
                <a:lnTo>
                  <a:pt x="5307011" y="3970337"/>
                </a:lnTo>
                <a:lnTo>
                  <a:pt x="0" y="3970337"/>
                </a:lnTo>
                <a:lnTo>
                  <a:pt x="0" y="3277464"/>
                </a:lnTo>
                <a:lnTo>
                  <a:pt x="2155" y="3276910"/>
                </a:lnTo>
                <a:cubicBezTo>
                  <a:pt x="552736" y="3105662"/>
                  <a:pt x="952498" y="2592100"/>
                  <a:pt x="952498" y="1985168"/>
                </a:cubicBezTo>
                <a:cubicBezTo>
                  <a:pt x="952498" y="1378236"/>
                  <a:pt x="552736" y="864674"/>
                  <a:pt x="2155" y="693426"/>
                </a:cubicBezTo>
                <a:lnTo>
                  <a:pt x="0" y="692872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9900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6305" y="3341370"/>
            <a:ext cx="3569970" cy="1592580"/>
            <a:chOff x="1443" y="5607"/>
            <a:chExt cx="5622" cy="2508"/>
          </a:xfrm>
        </p:grpSpPr>
        <p:sp>
          <p:nvSpPr>
            <p:cNvPr id="74" name="矩形 73"/>
            <p:cNvSpPr/>
            <p:nvPr/>
          </p:nvSpPr>
          <p:spPr>
            <a:xfrm>
              <a:off x="1443" y="6711"/>
              <a:ext cx="5623" cy="14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2000" b="1" dirty="0">
                  <a:solidFill>
                    <a:schemeClr val="bg1"/>
                  </a:solidFill>
                  <a:latin typeface="+mn-ea"/>
                  <a:cs typeface="MiSans Light" panose="00000400000000000000" charset="-122"/>
                </a:rPr>
                <a:t>销售趋势、库存周转率、供应商绩效、客户行为分析。</a:t>
              </a:r>
              <a:endParaRPr kumimoji="1" lang="zh-CN" altLang="en-US" sz="2000" b="1" dirty="0">
                <a:solidFill>
                  <a:schemeClr val="bg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2704" y="5607"/>
              <a:ext cx="31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统计维度</a:t>
              </a:r>
              <a:endParaRPr lang="zh-CN" altLang="en-US" sz="28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05500" y="-142113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0" cy="1983740"/>
            <a:chOff x="0" y="0"/>
            <a:chExt cx="19200" cy="3124"/>
          </a:xfrm>
        </p:grpSpPr>
        <p:sp>
          <p:nvSpPr>
            <p:cNvPr id="4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90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系统支持与数据分析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05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6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41" name="文本框 40"/>
            <p:cNvSpPr txBox="1"/>
            <p:nvPr>
              <p:custDataLst>
                <p:tags r:id="rId3"/>
              </p:custDataLst>
            </p:nvPr>
          </p:nvSpPr>
          <p:spPr>
            <a:xfrm>
              <a:off x="3725" y="1609"/>
              <a:ext cx="109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数据驱动决策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645400" y="3341370"/>
            <a:ext cx="3570605" cy="1592580"/>
            <a:chOff x="12226" y="5400"/>
            <a:chExt cx="5623" cy="2508"/>
          </a:xfrm>
        </p:grpSpPr>
        <p:sp>
          <p:nvSpPr>
            <p:cNvPr id="7" name="矩形 6"/>
            <p:cNvSpPr/>
            <p:nvPr/>
          </p:nvSpPr>
          <p:spPr>
            <a:xfrm>
              <a:off x="12226" y="6504"/>
              <a:ext cx="5623" cy="1404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sz="2000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角色分级（供应商、海外团队、客户），保障数据安全。</a:t>
              </a:r>
              <a:endParaRPr kumimoji="1" lang="zh-CN" altLang="en-US" sz="2000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3487" y="5400"/>
              <a:ext cx="31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 dirty="0">
                  <a:solidFill>
                    <a:schemeClr val="tx1"/>
                  </a:solidFill>
                  <a:latin typeface="+mj-ea"/>
                  <a:ea typeface="+mj-ea"/>
                  <a:cs typeface="MiSans Light" panose="00000400000000000000" charset="-122"/>
                </a:rPr>
                <a:t>系统权限</a:t>
              </a:r>
              <a:endParaRPr lang="zh-CN" altLang="en-US" sz="2800" dirty="0">
                <a:solidFill>
                  <a:schemeClr val="tx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280535" y="3792220"/>
            <a:ext cx="3570605" cy="89154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30000"/>
              </a:lnSpc>
            </a:pPr>
            <a:r>
              <a:rPr kumimoji="1" lang="zh-CN" altLang="en-US" sz="2000" b="1" dirty="0">
                <a:solidFill>
                  <a:schemeClr val="tx1"/>
                </a:solidFill>
                <a:latin typeface="+mn-ea"/>
                <a:cs typeface="MiSans Light" panose="00000400000000000000" charset="-122"/>
              </a:rPr>
              <a:t>集团通过多维报表</a:t>
            </a:r>
            <a:endParaRPr kumimoji="1" lang="zh-CN" altLang="en-US" sz="2000" b="1" dirty="0">
              <a:solidFill>
                <a:schemeClr val="tx1"/>
              </a:solidFill>
              <a:latin typeface="+mn-ea"/>
              <a:cs typeface="MiSans Light" panose="00000400000000000000" charset="-122"/>
            </a:endParaRPr>
          </a:p>
          <a:p>
            <a:pPr algn="ctr">
              <a:lnSpc>
                <a:spcPct val="130000"/>
              </a:lnSpc>
            </a:pPr>
            <a:r>
              <a:rPr kumimoji="1" lang="zh-CN" altLang="en-US" sz="2000" b="1" dirty="0">
                <a:solidFill>
                  <a:schemeClr val="tx1"/>
                </a:solidFill>
                <a:latin typeface="+mn-ea"/>
                <a:cs typeface="MiSans Light" panose="00000400000000000000" charset="-122"/>
              </a:rPr>
              <a:t>支持战略决策</a:t>
            </a:r>
            <a:endParaRPr kumimoji="1" lang="zh-CN" altLang="en-US" sz="2000" b="1" dirty="0">
              <a:solidFill>
                <a:schemeClr val="tx1"/>
              </a:solidFill>
              <a:latin typeface="+mn-ea"/>
              <a:cs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05500" y="-142113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2192000" cy="1983740"/>
            <a:chOff x="0" y="0"/>
            <a:chExt cx="19200" cy="3124"/>
          </a:xfrm>
        </p:grpSpPr>
        <p:sp>
          <p:nvSpPr>
            <p:cNvPr id="4" name="矩形: 圆角 1"/>
            <p:cNvSpPr/>
            <p:nvPr/>
          </p:nvSpPr>
          <p:spPr>
            <a:xfrm>
              <a:off x="0" y="0"/>
              <a:ext cx="19200" cy="312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0">
                  <a:srgbClr val="E35D73">
                    <a:alpha val="85000"/>
                  </a:srgbClr>
                </a:gs>
                <a:gs pos="99000">
                  <a:srgbClr val="D70937"/>
                </a:gs>
              </a:gsLst>
              <a:lin ang="10800000" scaled="1"/>
              <a:tileRect/>
            </a:gradFill>
            <a:ln w="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11" y="551"/>
              <a:ext cx="9090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800">
                  <a:solidFill>
                    <a:srgbClr val="4345BE"/>
                  </a:solidFill>
                  <a:latin typeface="+mj-ea"/>
                  <a:ea typeface="+mj-ea"/>
                </a:defRPr>
              </a:lvl1pPr>
            </a:lstStyle>
            <a:p>
              <a:pPr algn="l"/>
              <a:r>
                <a:rPr lang="zh-CN" altLang="en-US" sz="4800" dirty="0">
                  <a:solidFill>
                    <a:schemeClr val="bg1"/>
                  </a:solidFill>
                  <a:cs typeface="MiSans Light" panose="00000400000000000000" charset="-122"/>
                </a:rPr>
                <a:t>总结页</a:t>
              </a:r>
              <a:endParaRPr lang="zh-CN" altLang="en-US" sz="4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31" y="452"/>
              <a:ext cx="2696" cy="240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pPr algn="ctr"/>
              <a:r>
                <a:rPr lang="en-US" altLang="zh-CN" sz="8800" dirty="0">
                  <a:solidFill>
                    <a:schemeClr val="bg1"/>
                  </a:solidFill>
                  <a:cs typeface="MiSans Light" panose="00000400000000000000" charset="-122"/>
                </a:rPr>
                <a:t>06</a:t>
              </a:r>
              <a:endParaRPr lang="zh-CN" altLang="en-US" sz="88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cxnSp>
          <p:nvCxnSpPr>
            <p:cNvPr id="10" name="直接连接符 9"/>
            <p:cNvCxnSpPr/>
            <p:nvPr>
              <p:custDataLst>
                <p:tags r:id="rId1"/>
              </p:custDataLst>
            </p:nvPr>
          </p:nvCxnSpPr>
          <p:spPr>
            <a:xfrm>
              <a:off x="3194" y="564"/>
              <a:ext cx="0" cy="2041"/>
            </a:xfrm>
            <a:prstGeom prst="line">
              <a:avLst/>
            </a:prstGeom>
            <a:ln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组合 4"/>
            <p:cNvGrpSpPr/>
            <p:nvPr/>
          </p:nvGrpSpPr>
          <p:grpSpPr>
            <a:xfrm>
              <a:off x="16789" y="0"/>
              <a:ext cx="1658" cy="2021"/>
              <a:chOff x="935" y="0"/>
              <a:chExt cx="1658" cy="2021"/>
            </a:xfrm>
          </p:grpSpPr>
          <p:sp>
            <p:nvSpPr>
              <p:cNvPr id="6" name="任意多边形: 形状 22"/>
              <p:cNvSpPr/>
              <p:nvPr/>
            </p:nvSpPr>
            <p:spPr>
              <a:xfrm>
                <a:off x="935" y="0"/>
                <a:ext cx="1658" cy="2021"/>
              </a:xfrm>
              <a:custGeom>
                <a:avLst/>
                <a:gdLst>
                  <a:gd name="connsiteX0" fmla="*/ 0 w 705853"/>
                  <a:gd name="connsiteY0" fmla="*/ 0 h 1283368"/>
                  <a:gd name="connsiteX1" fmla="*/ 705853 w 705853"/>
                  <a:gd name="connsiteY1" fmla="*/ 0 h 1283368"/>
                  <a:gd name="connsiteX2" fmla="*/ 705853 w 705853"/>
                  <a:gd name="connsiteY2" fmla="*/ 1283368 h 1283368"/>
                  <a:gd name="connsiteX3" fmla="*/ 0 w 705853"/>
                  <a:gd name="connsiteY3" fmla="*/ 1283368 h 1283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5853" h="1283368">
                    <a:moveTo>
                      <a:pt x="0" y="0"/>
                    </a:moveTo>
                    <a:lnTo>
                      <a:pt x="705853" y="0"/>
                    </a:lnTo>
                    <a:lnTo>
                      <a:pt x="705853" y="1283368"/>
                    </a:lnTo>
                    <a:lnTo>
                      <a:pt x="0" y="12833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zh-CN" altLang="en-US">
                  <a:solidFill>
                    <a:schemeClr val="bg1"/>
                  </a:solidFill>
                  <a:cs typeface="MiSans Light" panose="00000400000000000000" charset="-122"/>
                </a:endParaRPr>
              </a:p>
            </p:txBody>
          </p:sp>
          <p:pic>
            <p:nvPicPr>
              <p:cNvPr id="13" name="图片 12" descr="菲尔单logo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92" y="532"/>
                <a:ext cx="1345" cy="964"/>
              </a:xfrm>
              <a:prstGeom prst="rect">
                <a:avLst/>
              </a:prstGeom>
            </p:spPr>
          </p:pic>
        </p:grpSp>
        <p:sp>
          <p:nvSpPr>
            <p:cNvPr id="41" name="文本框 40"/>
            <p:cNvSpPr txBox="1"/>
            <p:nvPr>
              <p:custDataLst>
                <p:tags r:id="rId3"/>
              </p:custDataLst>
            </p:nvPr>
          </p:nvSpPr>
          <p:spPr>
            <a:xfrm>
              <a:off x="3725" y="1609"/>
              <a:ext cx="10969" cy="136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cs typeface="MiSans Light" panose="00000400000000000000" charset="-122"/>
                </a:rPr>
                <a:t>菲尔集团海外仓战略价值</a:t>
              </a:r>
              <a:endParaRPr lang="zh-CN" altLang="en-US" sz="3200" b="1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372110" y="2522220"/>
            <a:ext cx="4396740" cy="3783330"/>
            <a:chOff x="586" y="3639"/>
            <a:chExt cx="6924" cy="5958"/>
          </a:xfrm>
        </p:grpSpPr>
        <p:sp>
          <p:nvSpPr>
            <p:cNvPr id="22" name="任意多边形: 形状 21"/>
            <p:cNvSpPr/>
            <p:nvPr>
              <p:custDataLst>
                <p:tags r:id="rId5"/>
              </p:custDataLst>
            </p:nvPr>
          </p:nvSpPr>
          <p:spPr>
            <a:xfrm>
              <a:off x="586" y="3639"/>
              <a:ext cx="6924" cy="5958"/>
            </a:xfrm>
            <a:custGeom>
              <a:avLst/>
              <a:gdLst>
                <a:gd name="connsiteX0" fmla="*/ 0 w 2047875"/>
                <a:gd name="connsiteY0" fmla="*/ 1762125 h 1762125"/>
                <a:gd name="connsiteX1" fmla="*/ 1023938 w 2047875"/>
                <a:gd name="connsiteY1" fmla="*/ 0 h 1762125"/>
                <a:gd name="connsiteX2" fmla="*/ 2047875 w 2047875"/>
                <a:gd name="connsiteY2" fmla="*/ 1762125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875" h="1762125">
                  <a:moveTo>
                    <a:pt x="0" y="1762125"/>
                  </a:moveTo>
                  <a:lnTo>
                    <a:pt x="1023938" y="0"/>
                  </a:lnTo>
                  <a:lnTo>
                    <a:pt x="2047875" y="1762125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6"/>
              </p:custDataLst>
            </p:nvPr>
          </p:nvSpPr>
          <p:spPr>
            <a:xfrm>
              <a:off x="3023" y="5223"/>
              <a:ext cx="2050" cy="2050"/>
            </a:xfrm>
            <a:prstGeom prst="ellipse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970" y="5660"/>
              <a:ext cx="2157" cy="1269"/>
              <a:chOff x="8920" y="4856"/>
              <a:chExt cx="2157" cy="1269"/>
            </a:xfrm>
          </p:grpSpPr>
          <p:sp>
            <p:nvSpPr>
              <p:cNvPr id="91" name="矩形 90"/>
              <p:cNvSpPr/>
              <p:nvPr>
                <p:custDataLst>
                  <p:tags r:id="rId7"/>
                </p:custDataLst>
              </p:nvPr>
            </p:nvSpPr>
            <p:spPr>
              <a:xfrm>
                <a:off x="8920" y="5545"/>
                <a:ext cx="2157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rgbClr val="D70937"/>
                    </a:solidFill>
                    <a:latin typeface="+mj-ea"/>
                    <a:ea typeface="+mj-ea"/>
                    <a:cs typeface="MiSans Light" panose="00000400000000000000" charset="-122"/>
                  </a:rPr>
                  <a:t>01</a:t>
                </a:r>
                <a:endPara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endParaRPr>
              </a:p>
            </p:txBody>
          </p:sp>
          <p:pic>
            <p:nvPicPr>
              <p:cNvPr id="36" name="图形 35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753" y="4856"/>
                <a:ext cx="491" cy="491"/>
              </a:xfrm>
              <a:prstGeom prst="rect">
                <a:avLst/>
              </a:prstGeom>
            </p:spPr>
          </p:pic>
        </p:grpSp>
        <p:sp>
          <p:nvSpPr>
            <p:cNvPr id="17" name="矩形 16"/>
            <p:cNvSpPr/>
            <p:nvPr>
              <p:custDataLst>
                <p:tags r:id="rId11"/>
              </p:custDataLst>
            </p:nvPr>
          </p:nvSpPr>
          <p:spPr>
            <a:xfrm>
              <a:off x="1237" y="7716"/>
              <a:ext cx="5623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国内供应商与海外团队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高效协同，实现供应链全球化。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</p:grpSp>
      <p:grpSp>
        <p:nvGrpSpPr>
          <p:cNvPr id="46" name="组合 45"/>
          <p:cNvGrpSpPr/>
          <p:nvPr>
            <p:custDataLst>
              <p:tags r:id="rId12"/>
            </p:custDataLst>
          </p:nvPr>
        </p:nvGrpSpPr>
        <p:grpSpPr>
          <a:xfrm>
            <a:off x="3829685" y="2522220"/>
            <a:ext cx="4396740" cy="3783330"/>
            <a:chOff x="14779" y="4039"/>
            <a:chExt cx="6924" cy="5958"/>
          </a:xfrm>
        </p:grpSpPr>
        <p:sp>
          <p:nvSpPr>
            <p:cNvPr id="40" name="任意多边形: 形状 21"/>
            <p:cNvSpPr/>
            <p:nvPr>
              <p:custDataLst>
                <p:tags r:id="rId13"/>
              </p:custDataLst>
            </p:nvPr>
          </p:nvSpPr>
          <p:spPr>
            <a:xfrm rot="10800000">
              <a:off x="14779" y="4039"/>
              <a:ext cx="6924" cy="5958"/>
            </a:xfrm>
            <a:custGeom>
              <a:avLst/>
              <a:gdLst>
                <a:gd name="connsiteX0" fmla="*/ 0 w 2047875"/>
                <a:gd name="connsiteY0" fmla="*/ 1762125 h 1762125"/>
                <a:gd name="connsiteX1" fmla="*/ 1023938 w 2047875"/>
                <a:gd name="connsiteY1" fmla="*/ 0 h 1762125"/>
                <a:gd name="connsiteX2" fmla="*/ 2047875 w 2047875"/>
                <a:gd name="connsiteY2" fmla="*/ 1762125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875" h="1762125">
                  <a:moveTo>
                    <a:pt x="0" y="1762125"/>
                  </a:moveTo>
                  <a:lnTo>
                    <a:pt x="1023938" y="0"/>
                  </a:lnTo>
                  <a:lnTo>
                    <a:pt x="2047875" y="1762125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42" name="椭圆 41"/>
            <p:cNvSpPr/>
            <p:nvPr>
              <p:custDataLst>
                <p:tags r:id="rId14"/>
              </p:custDataLst>
            </p:nvPr>
          </p:nvSpPr>
          <p:spPr>
            <a:xfrm>
              <a:off x="17216" y="6109"/>
              <a:ext cx="2050" cy="2050"/>
            </a:xfrm>
            <a:prstGeom prst="ellipse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43" name="矩形 42"/>
            <p:cNvSpPr/>
            <p:nvPr>
              <p:custDataLst>
                <p:tags r:id="rId15"/>
              </p:custDataLst>
            </p:nvPr>
          </p:nvSpPr>
          <p:spPr>
            <a:xfrm>
              <a:off x="17163" y="6573"/>
              <a:ext cx="215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02</a:t>
              </a:r>
              <a:endParaRPr lang="en-US" altLang="zh-CN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sp>
          <p:nvSpPr>
            <p:cNvPr id="44" name="矩形 43"/>
            <p:cNvSpPr/>
            <p:nvPr>
              <p:custDataLst>
                <p:tags r:id="rId16"/>
              </p:custDataLst>
            </p:nvPr>
          </p:nvSpPr>
          <p:spPr>
            <a:xfrm>
              <a:off x="15430" y="4398"/>
              <a:ext cx="5623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系统化工具覆盖全业务流程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提升运营透明度与效率。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  <p:pic>
          <p:nvPicPr>
            <p:cNvPr id="45" name="图形 34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8014" y="7204"/>
              <a:ext cx="491" cy="491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>
            <p:custDataLst>
              <p:tags r:id="rId20"/>
            </p:custDataLst>
          </p:nvPr>
        </p:nvGrpSpPr>
        <p:grpSpPr>
          <a:xfrm>
            <a:off x="7287260" y="2522220"/>
            <a:ext cx="4396740" cy="3783330"/>
            <a:chOff x="586" y="3639"/>
            <a:chExt cx="6924" cy="5958"/>
          </a:xfrm>
        </p:grpSpPr>
        <p:sp>
          <p:nvSpPr>
            <p:cNvPr id="48" name="任意多边形: 形状 21"/>
            <p:cNvSpPr/>
            <p:nvPr>
              <p:custDataLst>
                <p:tags r:id="rId21"/>
              </p:custDataLst>
            </p:nvPr>
          </p:nvSpPr>
          <p:spPr>
            <a:xfrm>
              <a:off x="586" y="3639"/>
              <a:ext cx="6924" cy="5958"/>
            </a:xfrm>
            <a:custGeom>
              <a:avLst/>
              <a:gdLst>
                <a:gd name="connsiteX0" fmla="*/ 0 w 2047875"/>
                <a:gd name="connsiteY0" fmla="*/ 1762125 h 1762125"/>
                <a:gd name="connsiteX1" fmla="*/ 1023938 w 2047875"/>
                <a:gd name="connsiteY1" fmla="*/ 0 h 1762125"/>
                <a:gd name="connsiteX2" fmla="*/ 2047875 w 2047875"/>
                <a:gd name="connsiteY2" fmla="*/ 1762125 h 1762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875" h="1762125">
                  <a:moveTo>
                    <a:pt x="0" y="1762125"/>
                  </a:moveTo>
                  <a:lnTo>
                    <a:pt x="1023938" y="0"/>
                  </a:lnTo>
                  <a:lnTo>
                    <a:pt x="2047875" y="1762125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>
                <a:cs typeface="MiSans Light" panose="00000400000000000000" charset="-122"/>
              </a:endParaRPr>
            </a:p>
          </p:txBody>
        </p:sp>
        <p:sp>
          <p:nvSpPr>
            <p:cNvPr id="49" name="椭圆 48"/>
            <p:cNvSpPr/>
            <p:nvPr>
              <p:custDataLst>
                <p:tags r:id="rId22"/>
              </p:custDataLst>
            </p:nvPr>
          </p:nvSpPr>
          <p:spPr>
            <a:xfrm>
              <a:off x="3023" y="5223"/>
              <a:ext cx="2050" cy="2050"/>
            </a:xfrm>
            <a:prstGeom prst="ellipse">
              <a:avLst/>
            </a:prstGeom>
            <a:solidFill>
              <a:schemeClr val="bg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US" altLang="zh-CN"/>
            </a:p>
          </p:txBody>
        </p:sp>
        <p:sp>
          <p:nvSpPr>
            <p:cNvPr id="51" name="矩形 50"/>
            <p:cNvSpPr/>
            <p:nvPr>
              <p:custDataLst>
                <p:tags r:id="rId23"/>
              </p:custDataLst>
            </p:nvPr>
          </p:nvSpPr>
          <p:spPr>
            <a:xfrm>
              <a:off x="2970" y="6349"/>
              <a:ext cx="215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dirty="0">
                  <a:solidFill>
                    <a:srgbClr val="D70937"/>
                  </a:solidFill>
                  <a:latin typeface="+mj-ea"/>
                  <a:ea typeface="+mj-ea"/>
                  <a:cs typeface="MiSans Light" panose="00000400000000000000" charset="-122"/>
                </a:rPr>
                <a:t>03</a:t>
              </a:r>
              <a:endParaRPr lang="en-US" altLang="zh-CN" dirty="0">
                <a:solidFill>
                  <a:srgbClr val="D70937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sp>
          <p:nvSpPr>
            <p:cNvPr id="53" name="矩形 52"/>
            <p:cNvSpPr/>
            <p:nvPr>
              <p:custDataLst>
                <p:tags r:id="rId24"/>
              </p:custDataLst>
            </p:nvPr>
          </p:nvSpPr>
          <p:spPr>
            <a:xfrm>
              <a:off x="1237" y="7716"/>
              <a:ext cx="5623" cy="127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30000"/>
                </a:lnSpc>
              </a:pPr>
              <a:r>
                <a:rPr kumimoji="1" lang="zh-CN" altLang="en-US" b="1" dirty="0">
                  <a:solidFill>
                    <a:schemeClr val="tx1"/>
                  </a:solidFill>
                  <a:latin typeface="+mn-ea"/>
                  <a:cs typeface="MiSans Light" panose="00000400000000000000" charset="-122"/>
                </a:rPr>
                <a:t>终端客户体验优化</a:t>
              </a: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  <a:p>
              <a:pPr algn="ctr">
                <a:lnSpc>
                  <a:spcPct val="130000"/>
                </a:lnSpc>
              </a:pPr>
              <a:endParaRPr kumimoji="1" lang="zh-CN" altLang="en-US" b="1" dirty="0">
                <a:solidFill>
                  <a:schemeClr val="tx1"/>
                </a:solidFill>
                <a:latin typeface="+mn-ea"/>
                <a:cs typeface="MiSans Light" panose="00000400000000000000" charset="-122"/>
              </a:endParaRPr>
            </a:p>
          </p:txBody>
        </p:sp>
      </p:grpSp>
      <p:pic>
        <p:nvPicPr>
          <p:cNvPr id="54" name="图形 3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329909" y="3805750"/>
            <a:ext cx="311727" cy="3117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VCG211250569400" descr="背景图案&#10;&#10;描述已自动生成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>
            <a:fillRect/>
          </a:stretch>
        </p:blipFill>
        <p:spPr>
          <a:xfrm>
            <a:off x="2" y="0"/>
            <a:ext cx="12191996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6050" y="2024380"/>
            <a:ext cx="9700895" cy="1070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菲尔集团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  <a:p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16050" y="5670550"/>
            <a:ext cx="6311314" cy="645160"/>
            <a:chOff x="2230" y="6198"/>
            <a:chExt cx="9939" cy="1016"/>
          </a:xfrm>
        </p:grpSpPr>
        <p:sp>
          <p:nvSpPr>
            <p:cNvPr id="8" name="文本框 7"/>
            <p:cNvSpPr txBox="1"/>
            <p:nvPr/>
          </p:nvSpPr>
          <p:spPr>
            <a:xfrm>
              <a:off x="2230" y="6198"/>
              <a:ext cx="8515" cy="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i="1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We look forward to exploring the global market together with our partners!</a:t>
              </a:r>
              <a:endParaRPr lang="en-US" altLang="zh-CN" i="1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0577" y="6488"/>
              <a:ext cx="159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>
            <a:off x="723900" y="2277745"/>
            <a:ext cx="0" cy="24974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593725" y="0"/>
            <a:ext cx="4686935" cy="1282700"/>
            <a:chOff x="935" y="0"/>
            <a:chExt cx="7381" cy="2020"/>
          </a:xfrm>
        </p:grpSpPr>
        <p:sp>
          <p:nvSpPr>
            <p:cNvPr id="6" name="文本框 5"/>
            <p:cNvSpPr txBox="1"/>
            <p:nvPr/>
          </p:nvSpPr>
          <p:spPr>
            <a:xfrm>
              <a:off x="2788" y="225"/>
              <a:ext cx="5528" cy="1647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FREY 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AUTO PARTS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935" y="0"/>
              <a:ext cx="1658" cy="2021"/>
            </a:xfrm>
            <a:custGeom>
              <a:avLst/>
              <a:gdLst>
                <a:gd name="connsiteX0" fmla="*/ 0 w 705853"/>
                <a:gd name="connsiteY0" fmla="*/ 0 h 1283368"/>
                <a:gd name="connsiteX1" fmla="*/ 705853 w 705853"/>
                <a:gd name="connsiteY1" fmla="*/ 0 h 1283368"/>
                <a:gd name="connsiteX2" fmla="*/ 705853 w 705853"/>
                <a:gd name="connsiteY2" fmla="*/ 1283368 h 1283368"/>
                <a:gd name="connsiteX3" fmla="*/ 0 w 705853"/>
                <a:gd name="connsiteY3" fmla="*/ 1283368 h 1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853" h="1283368">
                  <a:moveTo>
                    <a:pt x="0" y="0"/>
                  </a:moveTo>
                  <a:lnTo>
                    <a:pt x="705853" y="0"/>
                  </a:lnTo>
                  <a:lnTo>
                    <a:pt x="705853" y="1283368"/>
                  </a:lnTo>
                  <a:lnTo>
                    <a:pt x="0" y="1283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pic>
          <p:nvPicPr>
            <p:cNvPr id="13" name="图片 12" descr="菲尔单logo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92" y="532"/>
              <a:ext cx="1345" cy="964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1416050" y="3094990"/>
            <a:ext cx="9700895" cy="1070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期待与各位伙伴共同开拓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  <a:p>
            <a:r>
              <a: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rPr>
              <a:t>全球市场！</a:t>
            </a:r>
            <a:endParaRPr lang="zh-CN" altLang="en-US" sz="6000" dirty="0">
              <a:solidFill>
                <a:schemeClr val="bg1"/>
              </a:solidFill>
              <a:latin typeface="+mj-ea"/>
              <a:ea typeface="+mj-ea"/>
              <a:cs typeface="MiSans Light" panose="000004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图片 3" descr="101 菲尔集团表.f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1550" y="458470"/>
            <a:ext cx="7449820" cy="60750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图片 1" descr="102 供应商表.f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630" y="320040"/>
            <a:ext cx="6247765" cy="62020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" name="图片 1" descr="103 海外团队表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245" y="422275"/>
            <a:ext cx="4056380" cy="6115685"/>
          </a:xfrm>
          <a:prstGeom prst="rect">
            <a:avLst/>
          </a:prstGeom>
        </p:spPr>
      </p:pic>
      <p:pic>
        <p:nvPicPr>
          <p:cNvPr id="5" name="图片 4" descr="103 海外团队表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030" y="422275"/>
            <a:ext cx="4869180" cy="60540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图片 3" descr="104 终端客户.f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6560" y="399415"/>
            <a:ext cx="5966460" cy="60921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alphaModFix amt="8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780" y="320040"/>
            <a:ext cx="11648440" cy="621792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图片 4" descr="z草稿1.f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2815" y="367030"/>
            <a:ext cx="4846955" cy="61544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VCG211250569400" descr="背景图案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b="7800"/>
          <a:stretch>
            <a:fillRect/>
          </a:stretch>
        </p:blipFill>
        <p:spPr>
          <a:xfrm>
            <a:off x="2" y="0"/>
            <a:ext cx="12191996" cy="6858000"/>
          </a:xfrm>
          <a:prstGeom prst="rect">
            <a:avLst/>
          </a:prstGeom>
        </p:spPr>
      </p:pic>
      <p:sp>
        <p:nvSpPr>
          <p:cNvPr id="12" name="矩形: 圆角 1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35D73">
                  <a:alpha val="85000"/>
                </a:srgbClr>
              </a:gs>
              <a:gs pos="99000">
                <a:srgbClr val="D70937"/>
              </a:gs>
            </a:gsLst>
            <a:lin ang="10800000" scaled="1"/>
            <a:tileRect/>
          </a:gradFill>
          <a:ln w="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MiSans Light" panose="000004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5163" y="2285001"/>
            <a:ext cx="5781675" cy="2386195"/>
            <a:chOff x="1415864" y="2589801"/>
            <a:chExt cx="5781675" cy="2386195"/>
          </a:xfrm>
        </p:grpSpPr>
        <p:sp>
          <p:nvSpPr>
            <p:cNvPr id="3" name="文本框 2"/>
            <p:cNvSpPr txBox="1"/>
            <p:nvPr/>
          </p:nvSpPr>
          <p:spPr>
            <a:xfrm>
              <a:off x="1415864" y="2589801"/>
              <a:ext cx="57816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感谢您的观看</a:t>
              </a:r>
              <a:endParaRPr lang="zh-CN" altLang="en-US" sz="6000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31844" y="4645161"/>
              <a:ext cx="4749715" cy="3308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pPr algn="ctr"/>
              <a:r>
                <a:rPr lang="zh-CN" altLang="en-US" b="1" dirty="0">
                  <a:solidFill>
                    <a:schemeClr val="bg1">
                      <a:alpha val="67000"/>
                    </a:schemeClr>
                  </a:solidFill>
                  <a:cs typeface="MiSans Light" panose="00000400000000000000" charset="-122"/>
                </a:rPr>
                <a:t>国内供应商直供海外仓，全球化供应链管理新布局</a:t>
              </a:r>
              <a:endParaRPr lang="zh-CN" altLang="en-US" b="1" dirty="0">
                <a:solidFill>
                  <a:schemeClr val="bg1">
                    <a:alpha val="67000"/>
                  </a:schemeClr>
                </a:solidFill>
                <a:cs typeface="MiSans Light" panose="00000400000000000000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16885" y="3695332"/>
            <a:ext cx="6140450" cy="645160"/>
            <a:chOff x="3581400" y="4689107"/>
            <a:chExt cx="6140450" cy="645160"/>
          </a:xfrm>
        </p:grpSpPr>
        <p:sp>
          <p:nvSpPr>
            <p:cNvPr id="8" name="文本框 7"/>
            <p:cNvSpPr txBox="1"/>
            <p:nvPr/>
          </p:nvSpPr>
          <p:spPr>
            <a:xfrm>
              <a:off x="4609465" y="4689107"/>
              <a:ext cx="408305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  <a:cs typeface="MiSans Light" panose="00000400000000000000" charset="-122"/>
                </a:rPr>
                <a:t>菲尔集团海外仓业务战略与系统支持
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  <a:cs typeface="MiSans Light" panose="00000400000000000000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3581400" y="4844715"/>
              <a:ext cx="10033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718550" y="4844715"/>
              <a:ext cx="10033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593725" y="0"/>
            <a:ext cx="4686935" cy="1282700"/>
            <a:chOff x="935" y="0"/>
            <a:chExt cx="7381" cy="2020"/>
          </a:xfrm>
        </p:grpSpPr>
        <p:sp>
          <p:nvSpPr>
            <p:cNvPr id="14" name="文本框 13"/>
            <p:cNvSpPr txBox="1"/>
            <p:nvPr/>
          </p:nvSpPr>
          <p:spPr>
            <a:xfrm>
              <a:off x="2788" y="225"/>
              <a:ext cx="5528" cy="1647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FREY 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  <a:p>
              <a:r>
                <a:rPr lang="en-US" altLang="zh-CN" sz="3200" dirty="0">
                  <a:solidFill>
                    <a:schemeClr val="bg1"/>
                  </a:solidFill>
                  <a:cs typeface="MiSans Light" panose="00000400000000000000" charset="-122"/>
                </a:rPr>
                <a:t>AUTO PARTS</a:t>
              </a:r>
              <a:endParaRPr lang="en-US" altLang="zh-CN" sz="3200" dirty="0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sp>
          <p:nvSpPr>
            <p:cNvPr id="15" name="任意多边形: 形状 22"/>
            <p:cNvSpPr/>
            <p:nvPr/>
          </p:nvSpPr>
          <p:spPr>
            <a:xfrm>
              <a:off x="935" y="0"/>
              <a:ext cx="1658" cy="2021"/>
            </a:xfrm>
            <a:custGeom>
              <a:avLst/>
              <a:gdLst>
                <a:gd name="connsiteX0" fmla="*/ 0 w 705853"/>
                <a:gd name="connsiteY0" fmla="*/ 0 h 1283368"/>
                <a:gd name="connsiteX1" fmla="*/ 705853 w 705853"/>
                <a:gd name="connsiteY1" fmla="*/ 0 h 1283368"/>
                <a:gd name="connsiteX2" fmla="*/ 705853 w 705853"/>
                <a:gd name="connsiteY2" fmla="*/ 1283368 h 1283368"/>
                <a:gd name="connsiteX3" fmla="*/ 0 w 705853"/>
                <a:gd name="connsiteY3" fmla="*/ 1283368 h 1283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853" h="1283368">
                  <a:moveTo>
                    <a:pt x="0" y="0"/>
                  </a:moveTo>
                  <a:lnTo>
                    <a:pt x="705853" y="0"/>
                  </a:lnTo>
                  <a:lnTo>
                    <a:pt x="705853" y="1283368"/>
                  </a:lnTo>
                  <a:lnTo>
                    <a:pt x="0" y="1283368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solidFill>
                  <a:schemeClr val="bg1"/>
                </a:solidFill>
                <a:cs typeface="MiSans Light" panose="00000400000000000000" charset="-122"/>
              </a:endParaRPr>
            </a:p>
          </p:txBody>
        </p:sp>
        <p:pic>
          <p:nvPicPr>
            <p:cNvPr id="17" name="图片 16" descr="菲尔单logo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" y="532"/>
              <a:ext cx="1345" cy="9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5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6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5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6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7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5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6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7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2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5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6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7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3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5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6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7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48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49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0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1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2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3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4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5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6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7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8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59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0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1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2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3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4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5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6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7.xml><?xml version="1.0" encoding="utf-8"?>
<p:tagLst xmlns:p="http://schemas.openxmlformats.org/presentationml/2006/main">
  <p:tag name="KSO_WM_DIAGRAM_VIRTUALLY_FRAME" val="{&quot;height&quot;:287.5,&quot;left&quot;:83.6,&quot;top&quot;:225.75,&quot;width&quot;:742.55}"/>
</p:tagLst>
</file>

<file path=ppt/tags/tag6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6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5.xml><?xml version="1.0" encoding="utf-8"?>
<p:tagLst xmlns:p="http://schemas.openxmlformats.org/presentationml/2006/main">
  <p:tag name="KSO_WM_DIAGRAM_VIRTUALLY_FRAME" val="{&quot;height&quot;:287.5,&quot;left&quot;:423.6,&quot;top&quot;:225.75,&quot;width&quot;:402.55}"/>
</p:tagLst>
</file>

<file path=ppt/tags/tag76.xml><?xml version="1.0" encoding="utf-8"?>
<p:tagLst xmlns:p="http://schemas.openxmlformats.org/presentationml/2006/main">
  <p:tag name="KSO_WM_DIAGRAM_VIRTUALLY_FRAME" val="{&quot;height&quot;:287.5,&quot;left&quot;:423.6,&quot;top&quot;:225.75,&quot;width&quot;:402.55}"/>
</p:tagLst>
</file>

<file path=ppt/tags/tag77.xml><?xml version="1.0" encoding="utf-8"?>
<p:tagLst xmlns:p="http://schemas.openxmlformats.org/presentationml/2006/main">
  <p:tag name="KSO_WM_DIAGRAM_VIRTUALLY_FRAME" val="{&quot;height&quot;:287.5,&quot;left&quot;:423.6,&quot;top&quot;:225.75,&quot;width&quot;:402.55}"/>
</p:tagLst>
</file>

<file path=ppt/tags/tag78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79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8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8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82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3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4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5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6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7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8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89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0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1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2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3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4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5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6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7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8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99.xml><?xml version="1.0" encoding="utf-8"?>
<p:tagLst xmlns:p="http://schemas.openxmlformats.org/presentationml/2006/main">
  <p:tag name="KSO_WM_DIAGRAM_VIRTUALLY_FRAME" val="{&quot;height&quot;:314.55,&quot;left&quot;:29.3,&quot;top&quot;:181.95,&quot;width&quot;:890.7}"/>
</p:tagLst>
</file>

<file path=ppt/tags/tag100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1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2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3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4.xml><?xml version="1.0" encoding="utf-8"?>
<p:tagLst xmlns:p="http://schemas.openxmlformats.org/presentationml/2006/main">
  <p:tag name="KSO_WM_DIAGRAM_VIRTUALLY_FRAME" val="{&quot;height&quot;:328.05,&quot;left&quot;:39.0303149606299,&quot;top&quot;:177.25,&quot;width&quot;:882.41968503937}"/>
</p:tagLst>
</file>

<file path=ppt/tags/tag105.xml><?xml version="1.0" encoding="utf-8"?>
<p:tagLst xmlns:p="http://schemas.openxmlformats.org/presentationml/2006/main">
  <p:tag name="KSO_WPP_MARK_KEY" val="137bcf13-a3cc-4dbb-b777-05598db75dfb"/>
  <p:tag name="COMMONDATA" val="eyJjb3VudCI6MSwiaGRpZCI6IjM3ZTYyZjRjOGUyYjM3OWIwNDk5NWQzZmFhOGUxM2M5IiwidXNlckNvdW50IjoxfQ=="/>
</p:tagLst>
</file>

<file path=ppt/theme/theme1.xml><?xml version="1.0" encoding="utf-8"?>
<a:theme xmlns:a="http://schemas.openxmlformats.org/drawingml/2006/main" name="Office 主题​​">
  <a:themeElements>
    <a:clrScheme name="#mg19">
      <a:dk1>
        <a:srgbClr val="000000"/>
      </a:dk1>
      <a:lt1>
        <a:srgbClr val="FFFFFF"/>
      </a:lt1>
      <a:dk2>
        <a:srgbClr val="2D3847"/>
      </a:dk2>
      <a:lt2>
        <a:srgbClr val="000000"/>
      </a:lt2>
      <a:accent1>
        <a:srgbClr val="E03E12"/>
      </a:accent1>
      <a:accent2>
        <a:srgbClr val="FA720C"/>
      </a:accent2>
      <a:accent3>
        <a:srgbClr val="E03E12"/>
      </a:accent3>
      <a:accent4>
        <a:srgbClr val="FCE6DF"/>
      </a:accent4>
      <a:accent5>
        <a:srgbClr val="FDF1E9"/>
      </a:accent5>
      <a:accent6>
        <a:srgbClr val="FCE7E0"/>
      </a:accent6>
      <a:hlink>
        <a:srgbClr val="44546A"/>
      </a:hlink>
      <a:folHlink>
        <a:srgbClr val="3EBBF0"/>
      </a:folHlink>
    </a:clrScheme>
    <a:fontScheme name="稻壳儿-黑体常规4">
      <a:majorFont>
        <a:latin typeface="MiSans Light"/>
        <a:ea typeface="MiSans Heavy"/>
        <a:cs typeface=""/>
      </a:majorFont>
      <a:minorFont>
        <a:latin typeface="Montserrat"/>
        <a:ea typeface="MiSans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519FF"/>
        </a:solidFill>
        <a:ln>
          <a:noFill/>
          <a:prstDash val="dash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Sans Light"/>
        <a:ea typeface=""/>
        <a:cs typeface=""/>
        <a:font script="Jpan" typeface="游ゴシック"/>
        <a:font script="Hang" typeface="맑은 고딕"/>
        <a:font script="Hans" typeface="MiSans Light"/>
        <a:font script="Hant" typeface="新細明體"/>
        <a:font script="Arab" typeface="MiSans Light"/>
        <a:font script="Hebr" typeface="MiSans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iSans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MiSans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Sans Light"/>
        <a:ea typeface=""/>
        <a:cs typeface=""/>
        <a:font script="Jpan" typeface="ＭＳ Ｐゴシック"/>
        <a:font script="Hang" typeface="맑은 고딕"/>
        <a:font script="Hans" typeface="MiSans Light"/>
        <a:font script="Hant" typeface="新細明體"/>
        <a:font script="Arab" typeface="MiSans Light"/>
        <a:font script="Hebr" typeface="MiSans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iSans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3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4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5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6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7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8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9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ppt/theme/themeOverride10.xml><?xml version="1.0" encoding="utf-8"?>
<a:themeOverride xmlns:a="http://schemas.openxmlformats.org/drawingml/2006/main">
  <a:clrScheme name="#mg19">
    <a:dk1>
      <a:srgbClr val="000000"/>
    </a:dk1>
    <a:lt1>
      <a:srgbClr val="FFFFFF"/>
    </a:lt1>
    <a:dk2>
      <a:srgbClr val="2D3847"/>
    </a:dk2>
    <a:lt2>
      <a:srgbClr val="000000"/>
    </a:lt2>
    <a:accent1>
      <a:srgbClr val="E03E12"/>
    </a:accent1>
    <a:accent2>
      <a:srgbClr val="FA720C"/>
    </a:accent2>
    <a:accent3>
      <a:srgbClr val="E03E12"/>
    </a:accent3>
    <a:accent4>
      <a:srgbClr val="FCE6DF"/>
    </a:accent4>
    <a:accent5>
      <a:srgbClr val="FDF1E9"/>
    </a:accent5>
    <a:accent6>
      <a:srgbClr val="FCE7E0"/>
    </a:accent6>
    <a:hlink>
      <a:srgbClr val="44546A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1278</Words>
  <Application>WPS 演示</Application>
  <PresentationFormat>宽屏</PresentationFormat>
  <Paragraphs>222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MiSans Light</vt:lpstr>
      <vt:lpstr>Montserrat</vt:lpstr>
      <vt:lpstr>MiSans Heavy</vt:lpstr>
      <vt:lpstr>微软雅黑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hui ming</dc:creator>
  <cp:lastModifiedBy>WPS_1670136236</cp:lastModifiedBy>
  <cp:revision>121</cp:revision>
  <dcterms:created xsi:type="dcterms:W3CDTF">2025-02-27T07:33:00Z</dcterms:created>
  <dcterms:modified xsi:type="dcterms:W3CDTF">2025-08-06T02:12:49Z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F3DB0B74FBCC4DE782731A548EC0D0C4_13</vt:lpwstr>
  </property>
  <property fmtid="{D5CDD505-2E9C-101B-9397-08002B2CF9AE}" pid="3" name="KSOProductBuildVer">
    <vt:lpwstr>2052-12.1.0.21915</vt:lpwstr>
  </property>
  <property fmtid="{D5CDD505-2E9C-101B-9397-08002B2CF9AE}" pid="4" name="KSOTemplateUUID">
    <vt:lpwstr>v1.0_mb_EOYTM7bbxTzGS+oM90qPGA==</vt:lpwstr>
  </property>
</Properties>
</file>